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61" r:id="rId4"/>
    <p:sldId id="262" r:id="rId5"/>
    <p:sldId id="259" r:id="rId6"/>
    <p:sldId id="263" r:id="rId7"/>
    <p:sldId id="258" r:id="rId8"/>
    <p:sldId id="260" r:id="rId9"/>
    <p:sldId id="265" r:id="rId10"/>
    <p:sldId id="264" r:id="rId11"/>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0D85C-CABE-4468-A999-BFB3D5B783DD}" type="datetimeFigureOut">
              <a:rPr lang="id-ID" smtClean="0"/>
              <a:pPr/>
              <a:t>24/07/2016</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111D56-B1D0-4CF1-93D1-8E9950E55F37}"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5" name="Picture 4" descr="header3.jpg"/>
          <p:cNvPicPr/>
          <p:nvPr/>
        </p:nvPicPr>
        <p:blipFill>
          <a:blip r:embed="rId3" cstate="print"/>
          <a:stretch>
            <a:fillRect/>
          </a:stretch>
        </p:blipFill>
        <p:spPr>
          <a:xfrm>
            <a:off x="0" y="0"/>
            <a:ext cx="9144000" cy="2500306"/>
          </a:xfrm>
          <a:prstGeom prst="rect">
            <a:avLst/>
          </a:prstGeom>
        </p:spPr>
      </p:pic>
      <p:sp>
        <p:nvSpPr>
          <p:cNvPr id="6" name="Rectangle 5"/>
          <p:cNvSpPr/>
          <p:nvPr/>
        </p:nvSpPr>
        <p:spPr>
          <a:xfrm>
            <a:off x="2786050" y="327186"/>
            <a:ext cx="6214522" cy="1785104"/>
          </a:xfrm>
          <a:prstGeom prst="rect">
            <a:avLst/>
          </a:prstGeom>
        </p:spPr>
        <p:txBody>
          <a:bodyPr wrap="none">
            <a:spAutoFit/>
          </a:bodyPr>
          <a:lstStyle/>
          <a:p>
            <a:r>
              <a:rPr lang="id-ID" sz="5500" b="1" dirty="0" smtClean="0">
                <a:solidFill>
                  <a:srgbClr val="FF0000"/>
                </a:solidFill>
                <a:latin typeface="+mn-lt"/>
              </a:rPr>
              <a:t>BELAJAR KELOMPOK</a:t>
            </a:r>
          </a:p>
          <a:p>
            <a:r>
              <a:rPr lang="id-ID" sz="5500" b="1" dirty="0" smtClean="0">
                <a:solidFill>
                  <a:srgbClr val="FF0000"/>
                </a:solidFill>
              </a:rPr>
              <a:t>YANG EFEKTIF</a:t>
            </a:r>
            <a:endParaRPr lang="id-ID" sz="4100" dirty="0">
              <a:solidFill>
                <a:srgbClr val="FF0000"/>
              </a:solidFill>
            </a:endParaRPr>
          </a:p>
        </p:txBody>
      </p:sp>
      <p:sp>
        <p:nvSpPr>
          <p:cNvPr id="7" name="Rectangle 6"/>
          <p:cNvSpPr/>
          <p:nvPr/>
        </p:nvSpPr>
        <p:spPr>
          <a:xfrm>
            <a:off x="1071538" y="3260569"/>
            <a:ext cx="7143800" cy="2000548"/>
          </a:xfrm>
          <a:prstGeom prst="rect">
            <a:avLst/>
          </a:prstGeom>
        </p:spPr>
        <p:txBody>
          <a:bodyPr wrap="square">
            <a:spAutoFit/>
          </a:bodyPr>
          <a:lstStyle/>
          <a:p>
            <a:pPr algn="ctr">
              <a:buNone/>
            </a:pPr>
            <a:r>
              <a:rPr lang="id-ID" sz="4000" b="1" dirty="0" smtClean="0"/>
              <a:t>TUJUAN</a:t>
            </a:r>
          </a:p>
          <a:p>
            <a:pPr algn="ctr">
              <a:buNone/>
            </a:pPr>
            <a:r>
              <a:rPr lang="id-ID" sz="2800" i="1" dirty="0" smtClean="0"/>
              <a:t>Dapat memahami dan mengembangkan </a:t>
            </a:r>
            <a:r>
              <a:rPr lang="id-ID" sz="2800" i="1" dirty="0" smtClean="0"/>
              <a:t>keterampilan belajar dan relasi sosialnya melalui kegiatan kelompok belajar.</a:t>
            </a:r>
            <a:endParaRPr lang="id-ID" sz="27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10" name="Picture 9" descr="ICE.jpg"/>
          <p:cNvPicPr>
            <a:picLocks noChangeAspect="1"/>
          </p:cNvPicPr>
          <p:nvPr/>
        </p:nvPicPr>
        <p:blipFill>
          <a:blip r:embed="rId3"/>
          <a:stretch>
            <a:fillRect/>
          </a:stretch>
        </p:blipFill>
        <p:spPr>
          <a:xfrm>
            <a:off x="0" y="0"/>
            <a:ext cx="9143999" cy="692088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5" name="Picture 4" descr="32.jpg"/>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5" name="Picture 4" descr="ICE23.jpg"/>
          <p:cNvPicPr>
            <a:picLocks noChangeAspect="1"/>
          </p:cNvPicPr>
          <p:nvPr/>
        </p:nvPicPr>
        <p:blipFill>
          <a:blip r:embed="rId3"/>
          <a:stretch>
            <a:fillRect/>
          </a:stretch>
        </p:blipFill>
        <p:spPr>
          <a:xfrm>
            <a:off x="0" y="14990"/>
            <a:ext cx="9144000" cy="6858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10" name="Picture 9" descr="header3.jpg"/>
          <p:cNvPicPr/>
          <p:nvPr/>
        </p:nvPicPr>
        <p:blipFill>
          <a:blip r:embed="rId3" cstate="print"/>
          <a:stretch>
            <a:fillRect/>
          </a:stretch>
        </p:blipFill>
        <p:spPr>
          <a:xfrm>
            <a:off x="0" y="0"/>
            <a:ext cx="9144000" cy="2500306"/>
          </a:xfrm>
          <a:prstGeom prst="rect">
            <a:avLst/>
          </a:prstGeom>
        </p:spPr>
      </p:pic>
      <p:sp>
        <p:nvSpPr>
          <p:cNvPr id="8" name="Title 1"/>
          <p:cNvSpPr txBox="1">
            <a:spLocks/>
          </p:cNvSpPr>
          <p:nvPr/>
        </p:nvSpPr>
        <p:spPr>
          <a:xfrm>
            <a:off x="857224" y="545770"/>
            <a:ext cx="8215370" cy="109728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5500" b="1" i="0" u="none" strike="noStrike" kern="1200" cap="none" spc="0" normalizeH="0" baseline="0" noProof="0" dirty="0" smtClean="0">
                <a:ln>
                  <a:noFill/>
                </a:ln>
                <a:solidFill>
                  <a:srgbClr val="FF0000"/>
                </a:solidFill>
                <a:effectLst/>
                <a:uLnTx/>
                <a:uFillTx/>
                <a:ea typeface="+mj-ea"/>
                <a:cs typeface="+mj-cs"/>
              </a:rPr>
              <a:t>APERSEPSI</a:t>
            </a:r>
          </a:p>
        </p:txBody>
      </p:sp>
      <p:sp>
        <p:nvSpPr>
          <p:cNvPr id="9" name="Content Placeholder 2"/>
          <p:cNvSpPr txBox="1">
            <a:spLocks/>
          </p:cNvSpPr>
          <p:nvPr/>
        </p:nvSpPr>
        <p:spPr>
          <a:xfrm>
            <a:off x="285720" y="2428868"/>
            <a:ext cx="8429684" cy="4343400"/>
          </a:xfrm>
          <a:prstGeom prst="rect">
            <a:avLst/>
          </a:prstGeom>
        </p:spPr>
        <p:txBody>
          <a:bodyPr vert="horz" lIns="91440" tIns="45720" rIns="91440" bIns="45720" rtlCol="0">
            <a:noAutofit/>
          </a:bodyPr>
          <a:lstStyle/>
          <a:p>
            <a:pPr marL="360363" lvl="0" indent="-360363">
              <a:spcBef>
                <a:spcPct val="20000"/>
              </a:spcBef>
            </a:pPr>
            <a:endParaRPr lang="id-ID" sz="2200" dirty="0" smtClean="0"/>
          </a:p>
          <a:p>
            <a:pPr lvl="0" algn="ctr">
              <a:spcBef>
                <a:spcPct val="20000"/>
              </a:spcBef>
            </a:pPr>
            <a:r>
              <a:rPr lang="id-ID" sz="2400" dirty="0" smtClean="0"/>
              <a:t>Untuk mendapatkan nilai baik di sekolah bukanlah hal perkara yang mudah. Kita harus tekun belajar. Sekarang bagaimana cara kita untuk bisa melakukannya. Niat saja tidak cukup bila tidak dilaksanakan. Lalu bagaimana bila ada materi pelajaran yang tidak kita mengerti? Kita menanyakan ini ke guru di sekolah atau guru di tempat Bimbingan Belajar (Bimbel). Selain </a:t>
            </a:r>
            <a:r>
              <a:rPr lang="id-ID" sz="2400" dirty="0" smtClean="0"/>
              <a:t>itu, kamu </a:t>
            </a:r>
            <a:r>
              <a:rPr lang="id-ID" sz="2400" dirty="0" smtClean="0"/>
              <a:t>juga bisa menanyakan pelajaran yang tidak kamu mengerti dengan cara belajar kelompok. Belajar kelompok merupakan salah satu metode belajar yang dianggap bagus untuk perkembangan seorang siswa. </a:t>
            </a:r>
            <a:endParaRPr kumimoji="0" lang="en-US" sz="2200" b="0" i="0" u="none" strike="noStrike" kern="1200" cap="none" spc="0" normalizeH="0" baseline="0" noProof="0" dirty="0" smtClean="0">
              <a:ln>
                <a:noFill/>
              </a:ln>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8" name="Title 1"/>
          <p:cNvSpPr txBox="1">
            <a:spLocks/>
          </p:cNvSpPr>
          <p:nvPr/>
        </p:nvSpPr>
        <p:spPr>
          <a:xfrm>
            <a:off x="714348" y="933810"/>
            <a:ext cx="8215370" cy="109728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id-ID" sz="5500" b="1" i="0" u="none" strike="noStrike" kern="1200" cap="none" spc="0" normalizeH="0" baseline="0" noProof="0" dirty="0" smtClean="0">
                <a:ln>
                  <a:noFill/>
                </a:ln>
                <a:solidFill>
                  <a:srgbClr val="FF0000"/>
                </a:solidFill>
                <a:effectLst/>
                <a:uLnTx/>
                <a:uFillTx/>
                <a:ea typeface="+mj-ea"/>
                <a:cs typeface="+mj-cs"/>
              </a:rPr>
              <a:t>PENGERTIAN</a:t>
            </a:r>
            <a:endParaRPr kumimoji="0" lang="id-ID" sz="5500" b="1" i="0" u="none" strike="noStrike" kern="1200" cap="none" spc="0" normalizeH="0" baseline="0" noProof="0" dirty="0" smtClean="0">
              <a:ln>
                <a:noFill/>
              </a:ln>
              <a:solidFill>
                <a:srgbClr val="FF0000"/>
              </a:solidFill>
              <a:effectLst/>
              <a:uLnTx/>
              <a:uFillTx/>
              <a:ea typeface="+mj-ea"/>
              <a:cs typeface="+mj-cs"/>
            </a:endParaRPr>
          </a:p>
        </p:txBody>
      </p:sp>
      <p:sp>
        <p:nvSpPr>
          <p:cNvPr id="9" name="Content Placeholder 2"/>
          <p:cNvSpPr txBox="1">
            <a:spLocks/>
          </p:cNvSpPr>
          <p:nvPr/>
        </p:nvSpPr>
        <p:spPr>
          <a:xfrm>
            <a:off x="714348" y="2157434"/>
            <a:ext cx="8001056" cy="4343400"/>
          </a:xfrm>
          <a:prstGeom prst="rect">
            <a:avLst/>
          </a:prstGeom>
        </p:spPr>
        <p:txBody>
          <a:bodyPr vert="horz" lIns="91440" tIns="45720" rIns="91440" bIns="45720" rtlCol="0">
            <a:noAutofit/>
          </a:bodyPr>
          <a:lstStyle/>
          <a:p>
            <a:pPr marL="457200" lvl="0" indent="-457200">
              <a:buAutoNum type="arabicPeriod"/>
            </a:pPr>
            <a:r>
              <a:rPr lang="id-ID" sz="3000" dirty="0" smtClean="0"/>
              <a:t>Belajar Kelompok adalah sebuah model pembelajaran dimana peserta didik belajar bekerja sama dalam sebuah kelompok untuk menyelesaikan tugas belajar. </a:t>
            </a:r>
            <a:endParaRPr lang="id-ID" sz="3000" dirty="0" smtClean="0"/>
          </a:p>
          <a:p>
            <a:pPr marL="457200" lvl="0" indent="-457200">
              <a:buAutoNum type="arabicPeriod"/>
            </a:pPr>
            <a:endParaRPr lang="id-ID" sz="3000" dirty="0" smtClean="0"/>
          </a:p>
          <a:p>
            <a:pPr marL="457200" indent="-457200">
              <a:buFontTx/>
              <a:buAutoNum type="arabicPeriod"/>
            </a:pPr>
            <a:r>
              <a:rPr lang="id-ID" sz="3000" dirty="0" smtClean="0"/>
              <a:t>belajar kelompok adalah kegiatan belajar dalam kelompok dengan tujuan untuk memecahkan permasalahan yang ada.</a:t>
            </a:r>
          </a:p>
          <a:p>
            <a:pPr marL="457200" lvl="0" indent="-457200">
              <a:buAutoNum type="arabicPeriod"/>
            </a:pPr>
            <a:endParaRPr lang="id-ID" sz="3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8" name="Title 1"/>
          <p:cNvSpPr txBox="1">
            <a:spLocks/>
          </p:cNvSpPr>
          <p:nvPr/>
        </p:nvSpPr>
        <p:spPr>
          <a:xfrm>
            <a:off x="709610" y="500042"/>
            <a:ext cx="7791480" cy="1097280"/>
          </a:xfrm>
          <a:prstGeom prst="rect">
            <a:avLst/>
          </a:prstGeom>
        </p:spPr>
        <p:txBody>
          <a:bodyPr vert="horz" lIns="91440" tIns="45720" rIns="91440" bIns="45720" rtlCol="0" anchor="ctr">
            <a:noAutofit/>
          </a:bodyPr>
          <a:lstStyle/>
          <a:p>
            <a:pPr lvl="0">
              <a:spcBef>
                <a:spcPct val="0"/>
              </a:spcBef>
              <a:defRPr/>
            </a:pPr>
            <a:r>
              <a:rPr lang="id-ID" sz="4000" b="1" dirty="0" smtClean="0">
                <a:solidFill>
                  <a:srgbClr val="FF0000"/>
                </a:solidFill>
              </a:rPr>
              <a:t>MANFAAT BELAJAR KELOMPOK </a:t>
            </a:r>
            <a:endParaRPr kumimoji="0" lang="id-ID" sz="4000" b="1" i="0" u="none" strike="noStrike" kern="1200" cap="none" spc="0" normalizeH="0" baseline="0" noProof="0" dirty="0">
              <a:ln>
                <a:noFill/>
              </a:ln>
              <a:solidFill>
                <a:srgbClr val="FF0000"/>
              </a:solidFill>
              <a:effectLst/>
              <a:uLnTx/>
              <a:uFillTx/>
              <a:latin typeface="+mj-lt"/>
              <a:ea typeface="+mj-ea"/>
              <a:cs typeface="+mj-cs"/>
            </a:endParaRPr>
          </a:p>
        </p:txBody>
      </p:sp>
      <p:sp>
        <p:nvSpPr>
          <p:cNvPr id="9" name="Content Placeholder 2"/>
          <p:cNvSpPr txBox="1">
            <a:spLocks/>
          </p:cNvSpPr>
          <p:nvPr/>
        </p:nvSpPr>
        <p:spPr>
          <a:xfrm>
            <a:off x="714348" y="1571612"/>
            <a:ext cx="8001056" cy="4343400"/>
          </a:xfrm>
          <a:prstGeom prst="rect">
            <a:avLst/>
          </a:prstGeom>
        </p:spPr>
        <p:txBody>
          <a:bodyPr vert="horz" lIns="91440" tIns="45720" rIns="91440" bIns="45720" rtlCol="0">
            <a:noAutofit/>
          </a:bodyPr>
          <a:lstStyle/>
          <a:p>
            <a:pPr marL="457200" lvl="0" indent="-457200">
              <a:buAutoNum type="arabicPeriod"/>
            </a:pPr>
            <a:r>
              <a:rPr lang="id-ID" sz="2300" dirty="0" smtClean="0"/>
              <a:t>Dapat </a:t>
            </a:r>
            <a:r>
              <a:rPr lang="id-ID" sz="2300" dirty="0" smtClean="0"/>
              <a:t>memotivasi semangat belajar antara teman satu dengan </a:t>
            </a:r>
            <a:r>
              <a:rPr lang="id-ID" sz="2300" dirty="0" smtClean="0"/>
              <a:t>lainnya.</a:t>
            </a:r>
          </a:p>
          <a:p>
            <a:pPr marL="457200" lvl="0" indent="-457200">
              <a:buAutoNum type="arabicPeriod"/>
            </a:pPr>
            <a:r>
              <a:rPr lang="id-ID" sz="2300" dirty="0" smtClean="0"/>
              <a:t>Saling </a:t>
            </a:r>
            <a:r>
              <a:rPr lang="id-ID" sz="2300" dirty="0" smtClean="0"/>
              <a:t>berbagi informasi dan pengetahuan antara </a:t>
            </a:r>
            <a:r>
              <a:rPr lang="id-ID" sz="2300" dirty="0" smtClean="0"/>
              <a:t>teman.</a:t>
            </a:r>
          </a:p>
          <a:p>
            <a:pPr marL="457200" lvl="0" indent="-457200">
              <a:buAutoNum type="arabicPeriod"/>
            </a:pPr>
            <a:r>
              <a:rPr lang="id-ID" sz="2300" dirty="0" smtClean="0"/>
              <a:t>Membangun </a:t>
            </a:r>
            <a:r>
              <a:rPr lang="id-ID" sz="2300" dirty="0" smtClean="0"/>
              <a:t>komunikasi timbal balik dengan adanya </a:t>
            </a:r>
            <a:r>
              <a:rPr lang="id-ID" sz="2300" dirty="0" smtClean="0"/>
              <a:t>diskusi.</a:t>
            </a:r>
          </a:p>
          <a:p>
            <a:pPr marL="457200" lvl="0" indent="-457200">
              <a:buAutoNum type="arabicPeriod"/>
            </a:pPr>
            <a:r>
              <a:rPr lang="id-ID" sz="2300" dirty="0" smtClean="0"/>
              <a:t>Meringankan </a:t>
            </a:r>
            <a:r>
              <a:rPr lang="id-ID" sz="2300" dirty="0" smtClean="0"/>
              <a:t>tugas yang dberikan karena dikerjakan </a:t>
            </a:r>
            <a:r>
              <a:rPr lang="id-ID" sz="2300" dirty="0" smtClean="0"/>
              <a:t>bersama.</a:t>
            </a:r>
          </a:p>
          <a:p>
            <a:pPr marL="457200" lvl="0" indent="-457200">
              <a:buAutoNum type="arabicPeriod"/>
            </a:pPr>
            <a:r>
              <a:rPr lang="id-ID" sz="2300" dirty="0" smtClean="0"/>
              <a:t>Mengoptimalkan </a:t>
            </a:r>
            <a:r>
              <a:rPr lang="id-ID" sz="2300" dirty="0" smtClean="0"/>
              <a:t>kemampuan berpikir siswa dalam menanggapi suatu </a:t>
            </a:r>
            <a:r>
              <a:rPr lang="id-ID" sz="2300" dirty="0" smtClean="0"/>
              <a:t>permasalahan</a:t>
            </a:r>
          </a:p>
          <a:p>
            <a:pPr marL="457200" lvl="0" indent="-457200">
              <a:buAutoNum type="arabicPeriod"/>
            </a:pPr>
            <a:r>
              <a:rPr lang="id-ID" sz="2300" dirty="0" smtClean="0"/>
              <a:t>bekerja </a:t>
            </a:r>
            <a:r>
              <a:rPr lang="id-ID" sz="2300" dirty="0" smtClean="0"/>
              <a:t>sama dalam menyelesaikan tugas dan bersosialisasi di luar </a:t>
            </a:r>
            <a:r>
              <a:rPr lang="id-ID" sz="2300" dirty="0" smtClean="0"/>
              <a:t>sekolah.</a:t>
            </a:r>
          </a:p>
          <a:p>
            <a:pPr marL="457200" lvl="0" indent="-457200">
              <a:buAutoNum type="arabicPeriod"/>
            </a:pPr>
            <a:r>
              <a:rPr lang="id-ID" sz="2300" dirty="0" smtClean="0"/>
              <a:t>Belajar </a:t>
            </a:r>
            <a:r>
              <a:rPr lang="id-ID" sz="2300" dirty="0" smtClean="0"/>
              <a:t>lebih menyenangkan karena dikerjakan secara </a:t>
            </a:r>
            <a:r>
              <a:rPr lang="id-ID" sz="2300" dirty="0" smtClean="0"/>
              <a:t>berkelompok.</a:t>
            </a:r>
          </a:p>
          <a:p>
            <a:pPr marL="457200" lvl="0" indent="-457200">
              <a:buAutoNum type="arabicPeriod"/>
            </a:pPr>
            <a:r>
              <a:rPr lang="id-ID" sz="2300" dirty="0" smtClean="0"/>
              <a:t>Meningkatkan </a:t>
            </a:r>
            <a:r>
              <a:rPr lang="id-ID" sz="2300" dirty="0" smtClean="0"/>
              <a:t>kualitas kepribadian, seperti adanya kerja sama, toleransi, berpikir kritis dan disiplin.</a:t>
            </a:r>
          </a:p>
          <a:p>
            <a:endParaRPr kumimoji="0" lang="id-ID" sz="2300" b="0" i="0" u="none" strike="noStrike" kern="1200" cap="none" spc="0" normalizeH="0" baseline="0" noProof="0" dirty="0" smtClean="0">
              <a:ln>
                <a:noFill/>
              </a:ln>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8" name="Title 1"/>
          <p:cNvSpPr txBox="1">
            <a:spLocks/>
          </p:cNvSpPr>
          <p:nvPr/>
        </p:nvSpPr>
        <p:spPr>
          <a:xfrm>
            <a:off x="781048" y="545770"/>
            <a:ext cx="7791480" cy="1097280"/>
          </a:xfrm>
          <a:prstGeom prst="rect">
            <a:avLst/>
          </a:prstGeom>
        </p:spPr>
        <p:txBody>
          <a:bodyPr vert="horz" lIns="91440" tIns="45720" rIns="91440" bIns="45720" rtlCol="0" anchor="ctr">
            <a:normAutofit/>
          </a:bodyPr>
          <a:lstStyle/>
          <a:p>
            <a:r>
              <a:rPr lang="id-ID" sz="2800" b="1" dirty="0" smtClean="0">
                <a:solidFill>
                  <a:srgbClr val="FF0000"/>
                </a:solidFill>
              </a:rPr>
              <a:t>BELAJAR KELOMPOK YANG EFEKTIF :</a:t>
            </a:r>
            <a:endParaRPr lang="id-ID" sz="2800" dirty="0">
              <a:solidFill>
                <a:srgbClr val="FF0000"/>
              </a:solidFill>
            </a:endParaRPr>
          </a:p>
        </p:txBody>
      </p:sp>
      <p:sp>
        <p:nvSpPr>
          <p:cNvPr id="9" name="Content Placeholder 2"/>
          <p:cNvSpPr txBox="1">
            <a:spLocks/>
          </p:cNvSpPr>
          <p:nvPr/>
        </p:nvSpPr>
        <p:spPr>
          <a:xfrm>
            <a:off x="785786" y="1657368"/>
            <a:ext cx="7929618" cy="4343400"/>
          </a:xfrm>
          <a:prstGeom prst="rect">
            <a:avLst/>
          </a:prstGeom>
        </p:spPr>
        <p:txBody>
          <a:bodyPr vert="horz" lIns="91440" tIns="45720" rIns="91440" bIns="45720" rtlCol="0">
            <a:noAutofit/>
          </a:bodyPr>
          <a:lstStyle/>
          <a:p>
            <a:pPr marL="342900" lvl="0" indent="-342900">
              <a:buAutoNum type="arabicPeriod"/>
            </a:pPr>
            <a:r>
              <a:rPr lang="id-ID" sz="2300" dirty="0" smtClean="0"/>
              <a:t>Pilih </a:t>
            </a:r>
            <a:r>
              <a:rPr lang="id-ID" sz="2300" dirty="0" smtClean="0"/>
              <a:t>teman yang paling cocok untuk bergabung dalam satu kelompok yang terdiri dari 3-5 </a:t>
            </a:r>
            <a:r>
              <a:rPr lang="id-ID" sz="2300" dirty="0" smtClean="0"/>
              <a:t>orang.</a:t>
            </a:r>
          </a:p>
          <a:p>
            <a:pPr marL="342900" lvl="0" indent="-342900">
              <a:buAutoNum type="arabicPeriod"/>
            </a:pPr>
            <a:endParaRPr lang="id-ID" sz="2300" dirty="0" smtClean="0"/>
          </a:p>
          <a:p>
            <a:pPr marL="342900" lvl="0" indent="-342900">
              <a:buAutoNum type="arabicPeriod"/>
            </a:pPr>
            <a:r>
              <a:rPr lang="id-ID" sz="2300" dirty="0" smtClean="0"/>
              <a:t>Tentukan </a:t>
            </a:r>
            <a:r>
              <a:rPr lang="id-ID" sz="2300" dirty="0" smtClean="0"/>
              <a:t>dan sepakati bersama, kapan, di mana dan apa yang akan dibahas serta apa yang perlu dipersiapkan untuk keperluan belajar kelompok</a:t>
            </a:r>
            <a:r>
              <a:rPr lang="id-ID" sz="2300" dirty="0" smtClean="0"/>
              <a:t>.</a:t>
            </a:r>
          </a:p>
          <a:p>
            <a:pPr marL="342900" lvl="0" indent="-342900">
              <a:buAutoNum type="arabicPeriod"/>
            </a:pPr>
            <a:endParaRPr lang="id-ID" sz="2300" dirty="0" smtClean="0"/>
          </a:p>
          <a:p>
            <a:pPr marL="342900" lvl="0" indent="-342900">
              <a:buAutoNum type="arabicPeriod"/>
            </a:pPr>
            <a:r>
              <a:rPr lang="id-ID" sz="2300" dirty="0" smtClean="0"/>
              <a:t>Setelah </a:t>
            </a:r>
            <a:r>
              <a:rPr lang="id-ID" sz="2300" dirty="0" smtClean="0"/>
              <a:t>berkumpul secara bergilir tetapkan siapa pimpinan kelompok yang akan mengatur diskusi dan siapa penulis yang akan mencatat hasil </a:t>
            </a:r>
            <a:r>
              <a:rPr lang="id-ID" sz="2300" dirty="0" smtClean="0"/>
              <a:t>diskusi.</a:t>
            </a:r>
          </a:p>
          <a:p>
            <a:pPr marL="342900" lvl="0" indent="-342900">
              <a:buAutoNum type="arabicPeriod"/>
            </a:pPr>
            <a:endParaRPr lang="id-ID" sz="2300" dirty="0" smtClean="0"/>
          </a:p>
          <a:p>
            <a:pPr marL="342900" lvl="0" indent="-342900">
              <a:buAutoNum type="arabicPeriod"/>
            </a:pPr>
            <a:r>
              <a:rPr lang="id-ID" sz="2300" dirty="0" smtClean="0"/>
              <a:t>Ciptakan </a:t>
            </a:r>
            <a:r>
              <a:rPr lang="id-ID" sz="2300" dirty="0" smtClean="0"/>
              <a:t>suasana belajar yang serius tapi </a:t>
            </a:r>
            <a:r>
              <a:rPr lang="id-ID" sz="2300" dirty="0" smtClean="0"/>
              <a:t>santai.</a:t>
            </a:r>
            <a:endParaRPr lang="id-ID" sz="23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8" name="Title 1"/>
          <p:cNvSpPr txBox="1">
            <a:spLocks/>
          </p:cNvSpPr>
          <p:nvPr/>
        </p:nvSpPr>
        <p:spPr>
          <a:xfrm>
            <a:off x="357158" y="214290"/>
            <a:ext cx="7791480" cy="1097280"/>
          </a:xfrm>
          <a:prstGeom prst="rect">
            <a:avLst/>
          </a:prstGeom>
        </p:spPr>
        <p:txBody>
          <a:bodyPr vert="horz" lIns="91440" tIns="45720" rIns="91440" bIns="45720" rtlCol="0" anchor="ctr">
            <a:normAutofit/>
          </a:bodyPr>
          <a:lstStyle/>
          <a:p>
            <a:r>
              <a:rPr lang="id-ID" sz="2800" b="1" dirty="0" smtClean="0">
                <a:solidFill>
                  <a:srgbClr val="FF0000"/>
                </a:solidFill>
              </a:rPr>
              <a:t>BELAJAR KELOMPOK YANG EFEKTIF :</a:t>
            </a:r>
            <a:endParaRPr lang="id-ID" sz="2800" dirty="0">
              <a:solidFill>
                <a:srgbClr val="FF0000"/>
              </a:solidFill>
            </a:endParaRPr>
          </a:p>
        </p:txBody>
      </p:sp>
      <p:sp>
        <p:nvSpPr>
          <p:cNvPr id="9" name="Content Placeholder 2"/>
          <p:cNvSpPr txBox="1">
            <a:spLocks/>
          </p:cNvSpPr>
          <p:nvPr/>
        </p:nvSpPr>
        <p:spPr>
          <a:xfrm>
            <a:off x="357158" y="1228740"/>
            <a:ext cx="8286808" cy="4343400"/>
          </a:xfrm>
          <a:prstGeom prst="rect">
            <a:avLst/>
          </a:prstGeom>
        </p:spPr>
        <p:txBody>
          <a:bodyPr vert="horz" lIns="91440" tIns="45720" rIns="91440" bIns="45720" rtlCol="0">
            <a:noAutofit/>
          </a:bodyPr>
          <a:lstStyle/>
          <a:p>
            <a:pPr marL="360363" lvl="0" indent="-360363">
              <a:buAutoNum type="arabicPeriod" startAt="5"/>
            </a:pPr>
            <a:r>
              <a:rPr lang="id-ID" sz="2300" dirty="0" smtClean="0"/>
              <a:t>Rumuskan </a:t>
            </a:r>
            <a:r>
              <a:rPr lang="id-ID" sz="2300" dirty="0" smtClean="0"/>
              <a:t>pertanyaan atau permasalahan yang akan dipecahkan bersama dan batasi ruang lingkupnya agar pembahasan tidak </a:t>
            </a:r>
            <a:r>
              <a:rPr lang="id-ID" sz="2300" dirty="0" smtClean="0"/>
              <a:t>menyimpang.</a:t>
            </a:r>
          </a:p>
          <a:p>
            <a:pPr marL="360363" lvl="0" indent="-360363">
              <a:buAutoNum type="arabicPeriod" startAt="5"/>
            </a:pPr>
            <a:endParaRPr lang="id-ID" sz="2300" dirty="0" smtClean="0"/>
          </a:p>
          <a:p>
            <a:pPr marL="360363" lvl="0" indent="-360363">
              <a:buAutoNum type="arabicPeriod" startAt="5"/>
            </a:pPr>
            <a:r>
              <a:rPr lang="id-ID" sz="2300" dirty="0" smtClean="0"/>
              <a:t>Bahas </a:t>
            </a:r>
            <a:r>
              <a:rPr lang="id-ID" sz="2300" dirty="0" smtClean="0"/>
              <a:t>dan pecahkan setiap persoalan satu persatu sampai tuntas. </a:t>
            </a:r>
            <a:endParaRPr lang="id-ID" sz="2300" dirty="0" smtClean="0"/>
          </a:p>
          <a:p>
            <a:pPr marL="360363" lvl="0" indent="-360363">
              <a:buAutoNum type="arabicPeriod" startAt="5"/>
            </a:pPr>
            <a:endParaRPr lang="id-ID" sz="2300" dirty="0" smtClean="0"/>
          </a:p>
          <a:p>
            <a:pPr marL="360363" lvl="0" indent="-360363">
              <a:buAutoNum type="arabicPeriod" startAt="7"/>
            </a:pPr>
            <a:r>
              <a:rPr lang="id-ID" sz="2300" dirty="0" smtClean="0"/>
              <a:t>Bila </a:t>
            </a:r>
            <a:r>
              <a:rPr lang="id-ID" sz="2300" dirty="0" smtClean="0"/>
              <a:t>terdapat persoalan yang tidak dapat dipecahkan atau tidak ada kesepakatan antar anggota, tangguhkan saja kemudian minta pendapat guru. Lanjutkan ke persoalan yang </a:t>
            </a:r>
            <a:r>
              <a:rPr lang="id-ID" sz="2300" dirty="0" smtClean="0"/>
              <a:t>lain.</a:t>
            </a:r>
          </a:p>
          <a:p>
            <a:pPr marL="360363" lvl="0" indent="-360363">
              <a:buAutoNum type="arabicPeriod" startAt="7"/>
            </a:pPr>
            <a:endParaRPr lang="id-ID" sz="2300" dirty="0" smtClean="0"/>
          </a:p>
          <a:p>
            <a:pPr marL="360363" lvl="0" indent="-360363">
              <a:buAutoNum type="arabicPeriod" startAt="7"/>
            </a:pPr>
            <a:r>
              <a:rPr lang="id-ID" sz="2300" dirty="0" smtClean="0"/>
              <a:t>Kesimpulan </a:t>
            </a:r>
            <a:r>
              <a:rPr lang="id-ID" sz="2300" dirty="0" smtClean="0"/>
              <a:t>hasil diskusi dicatat penulis, lalu dibagikan kepada anggota kelompok untuk dipelajari lebih lanjut di rumah masing-masing.</a:t>
            </a:r>
            <a:endParaRPr lang="id-ID" sz="23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8" name="Title 1"/>
          <p:cNvSpPr txBox="1">
            <a:spLocks/>
          </p:cNvSpPr>
          <p:nvPr/>
        </p:nvSpPr>
        <p:spPr>
          <a:xfrm>
            <a:off x="714348" y="831522"/>
            <a:ext cx="8358214" cy="1097280"/>
          </a:xfrm>
          <a:prstGeom prst="rect">
            <a:avLst/>
          </a:prstGeom>
        </p:spPr>
        <p:txBody>
          <a:bodyPr vert="horz" lIns="91440" tIns="45720" rIns="91440" bIns="45720" rtlCol="0" anchor="ctr">
            <a:noAutofit/>
          </a:bodyPr>
          <a:lstStyle/>
          <a:p>
            <a:r>
              <a:rPr lang="fi-FI" sz="4000" b="1" dirty="0" smtClean="0">
                <a:solidFill>
                  <a:srgbClr val="FF0000"/>
                </a:solidFill>
              </a:rPr>
              <a:t>HAL-HAL YANG PERLU DIPERHATIKAN DALAM KKB ADALAH :</a:t>
            </a:r>
            <a:endParaRPr lang="id-ID" sz="4000" dirty="0">
              <a:solidFill>
                <a:srgbClr val="FF0000"/>
              </a:solidFill>
            </a:endParaRPr>
          </a:p>
        </p:txBody>
      </p:sp>
      <p:sp>
        <p:nvSpPr>
          <p:cNvPr id="9" name="Content Placeholder 2"/>
          <p:cNvSpPr txBox="1">
            <a:spLocks/>
          </p:cNvSpPr>
          <p:nvPr/>
        </p:nvSpPr>
        <p:spPr>
          <a:xfrm>
            <a:off x="785786" y="2371748"/>
            <a:ext cx="8643966" cy="4343400"/>
          </a:xfrm>
          <a:prstGeom prst="rect">
            <a:avLst/>
          </a:prstGeom>
        </p:spPr>
        <p:txBody>
          <a:bodyPr vert="horz" lIns="91440" tIns="45720" rIns="91440" bIns="45720" rtlCol="0">
            <a:noAutofit/>
          </a:bodyPr>
          <a:lstStyle/>
          <a:p>
            <a:pPr marL="630238" lvl="0" indent="-630238">
              <a:buAutoNum type="arabicPeriod"/>
            </a:pPr>
            <a:r>
              <a:rPr lang="id-ID" sz="4000" dirty="0" smtClean="0"/>
              <a:t>Pembentukan Kelompok</a:t>
            </a:r>
          </a:p>
          <a:p>
            <a:pPr marL="630238" lvl="0" indent="-630238">
              <a:buAutoNum type="arabicPeriod"/>
            </a:pPr>
            <a:r>
              <a:rPr lang="id-ID" sz="4000" dirty="0" smtClean="0"/>
              <a:t>Tempat Belajar</a:t>
            </a:r>
          </a:p>
          <a:p>
            <a:pPr marL="630238" lvl="0" indent="-630238">
              <a:buAutoNum type="arabicPeriod"/>
            </a:pPr>
            <a:r>
              <a:rPr lang="id-ID" sz="4000" dirty="0" smtClean="0"/>
              <a:t>Persiapan Belajar</a:t>
            </a:r>
          </a:p>
          <a:p>
            <a:pPr marL="630238" lvl="0" indent="-630238">
              <a:buAutoNum type="arabicPeriod"/>
            </a:pPr>
            <a:r>
              <a:rPr lang="id-ID" sz="4000" dirty="0" smtClean="0"/>
              <a:t>Pengantar Bicara</a:t>
            </a:r>
          </a:p>
          <a:p>
            <a:pPr marL="630238" lvl="0" indent="-630238">
              <a:buAutoNum type="arabicPeriod"/>
            </a:pPr>
            <a:r>
              <a:rPr kumimoji="0" lang="id-ID" sz="4000" b="0" i="0" u="none" strike="noStrike" kern="1200" cap="none" spc="0" normalizeH="0" baseline="0" noProof="0" dirty="0" smtClean="0">
                <a:ln>
                  <a:noFill/>
                </a:ln>
                <a:effectLst/>
                <a:uLnTx/>
                <a:uFillTx/>
                <a:latin typeface="+mn-lt"/>
                <a:ea typeface="+mn-ea"/>
                <a:cs typeface="+mn-cs"/>
              </a:rPr>
              <a:t>Waktu</a:t>
            </a:r>
            <a:r>
              <a:rPr kumimoji="0" lang="id-ID" sz="4000" b="0" i="0" u="none" strike="noStrike" kern="1200" cap="none" spc="0" normalizeH="0" noProof="0" dirty="0" smtClean="0">
                <a:ln>
                  <a:noFill/>
                </a:ln>
                <a:effectLst/>
                <a:uLnTx/>
                <a:uFillTx/>
                <a:latin typeface="+mn-lt"/>
                <a:ea typeface="+mn-ea"/>
                <a:cs typeface="+mn-cs"/>
              </a:rPr>
              <a:t> Belajar</a:t>
            </a:r>
          </a:p>
          <a:p>
            <a:pPr marL="630238" lvl="0" indent="-630238">
              <a:buAutoNum type="arabicPeriod"/>
            </a:pPr>
            <a:r>
              <a:rPr lang="id-ID" sz="4000" baseline="0" dirty="0" smtClean="0"/>
              <a:t>Cara</a:t>
            </a:r>
            <a:r>
              <a:rPr lang="id-ID" sz="4000" dirty="0" smtClean="0"/>
              <a:t> Pelakasanaan</a:t>
            </a:r>
          </a:p>
          <a:p>
            <a:pPr marL="342900" lvl="0" indent="-342900">
              <a:buAutoNum type="arabicPeriod"/>
            </a:pPr>
            <a:endParaRPr kumimoji="0" lang="id-ID" sz="4000" b="0" i="0" u="none" strike="noStrike" kern="1200" cap="none" spc="0" normalizeH="0" baseline="0" noProof="0" dirty="0" smtClean="0">
              <a:ln>
                <a:noFill/>
              </a:ln>
              <a:effectLst/>
              <a:uLnTx/>
              <a:uFillTx/>
              <a:latin typeface="+mn-lt"/>
              <a:ea typeface="+mn-ea"/>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2385</TotalTime>
  <Words>388</Words>
  <Application>Microsoft Office PowerPoint</Application>
  <PresentationFormat>On-screen Show (4:3)</PresentationFormat>
  <Paragraphs>43</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ok</dc:creator>
  <cp:lastModifiedBy>ok</cp:lastModifiedBy>
  <cp:revision>7</cp:revision>
  <dcterms:created xsi:type="dcterms:W3CDTF">2016-07-21T12:45:39Z</dcterms:created>
  <dcterms:modified xsi:type="dcterms:W3CDTF">2016-07-24T07:47:50Z</dcterms:modified>
</cp:coreProperties>
</file>