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1" r:id="rId4"/>
    <p:sldId id="262" r:id="rId5"/>
    <p:sldId id="259" r:id="rId6"/>
    <p:sldId id="263" r:id="rId7"/>
    <p:sldId id="267" r:id="rId8"/>
    <p:sldId id="258" r:id="rId9"/>
    <p:sldId id="260" r:id="rId10"/>
    <p:sldId id="265" r:id="rId11"/>
    <p:sldId id="268" r:id="rId1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header3.jpg"/>
          <p:cNvPicPr/>
          <p:nvPr/>
        </p:nvPicPr>
        <p:blipFill>
          <a:blip r:embed="rId3" cstate="print"/>
          <a:stretch>
            <a:fillRect/>
          </a:stretch>
        </p:blipFill>
        <p:spPr>
          <a:xfrm>
            <a:off x="0" y="0"/>
            <a:ext cx="9144000" cy="2500306"/>
          </a:xfrm>
          <a:prstGeom prst="rect">
            <a:avLst/>
          </a:prstGeom>
        </p:spPr>
      </p:pic>
      <p:sp>
        <p:nvSpPr>
          <p:cNvPr id="6" name="Rectangle 5"/>
          <p:cNvSpPr/>
          <p:nvPr/>
        </p:nvSpPr>
        <p:spPr>
          <a:xfrm>
            <a:off x="2643174" y="142852"/>
            <a:ext cx="6269153" cy="1785104"/>
          </a:xfrm>
          <a:prstGeom prst="rect">
            <a:avLst/>
          </a:prstGeom>
        </p:spPr>
        <p:txBody>
          <a:bodyPr wrap="none">
            <a:spAutoFit/>
          </a:bodyPr>
          <a:lstStyle/>
          <a:p>
            <a:pPr algn="ctr"/>
            <a:r>
              <a:rPr lang="id-ID" sz="5500" b="1" dirty="0" smtClean="0">
                <a:solidFill>
                  <a:srgbClr val="FF0000"/>
                </a:solidFill>
              </a:rPr>
              <a:t>CARA BELAJAR</a:t>
            </a:r>
          </a:p>
          <a:p>
            <a:pPr algn="ctr"/>
            <a:r>
              <a:rPr lang="id-ID" sz="5500" b="1" dirty="0" smtClean="0">
                <a:solidFill>
                  <a:srgbClr val="FF0000"/>
                </a:solidFill>
              </a:rPr>
              <a:t>EFEKTIF DAN EFISIEN</a:t>
            </a:r>
            <a:endParaRPr lang="id-ID" sz="4100" dirty="0">
              <a:solidFill>
                <a:srgbClr val="FF0000"/>
              </a:solidFill>
            </a:endParaRPr>
          </a:p>
        </p:txBody>
      </p:sp>
      <p:sp>
        <p:nvSpPr>
          <p:cNvPr id="7" name="Rectangle 6"/>
          <p:cNvSpPr/>
          <p:nvPr/>
        </p:nvSpPr>
        <p:spPr>
          <a:xfrm>
            <a:off x="1071538" y="3571592"/>
            <a:ext cx="7072362" cy="2000548"/>
          </a:xfrm>
          <a:prstGeom prst="rect">
            <a:avLst/>
          </a:prstGeom>
        </p:spPr>
        <p:txBody>
          <a:bodyPr wrap="square">
            <a:spAutoFit/>
          </a:bodyPr>
          <a:lstStyle/>
          <a:p>
            <a:pPr algn="ctr">
              <a:buNone/>
            </a:pPr>
            <a:r>
              <a:rPr lang="id-ID" sz="4000" b="1" dirty="0" smtClean="0"/>
              <a:t>T U J U A N</a:t>
            </a:r>
          </a:p>
          <a:p>
            <a:pPr algn="ctr">
              <a:buNone/>
            </a:pPr>
            <a:r>
              <a:rPr lang="id-ID" sz="2800" i="1" dirty="0" smtClean="0"/>
              <a:t>Dapat memahami hakekat belajar, memahami faktor-faktor yang mempengaruhi hasil belajar serta cara belajar secara efektif dan efisien.</a:t>
            </a:r>
            <a:endParaRPr lang="id-ID" sz="2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3"/>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16.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5" name="Picture 4" descr="ICE30.jpg"/>
          <p:cNvPicPr>
            <a:picLocks noChangeAspect="1"/>
          </p:cNvPicPr>
          <p:nvPr/>
        </p:nvPicPr>
        <p:blipFill>
          <a:blip r:embed="rId3"/>
          <a:stretch>
            <a:fillRect/>
          </a:stretch>
        </p:blipFill>
        <p:spPr>
          <a:xfrm>
            <a:off x="0" y="-31910"/>
            <a:ext cx="9144000" cy="692182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10" name="Picture 9" descr="header3.jpg"/>
          <p:cNvPicPr/>
          <p:nvPr/>
        </p:nvPicPr>
        <p:blipFill>
          <a:blip r:embed="rId3"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786058"/>
            <a:ext cx="8286808" cy="4343400"/>
          </a:xfrm>
          <a:prstGeom prst="rect">
            <a:avLst/>
          </a:prstGeom>
        </p:spPr>
        <p:txBody>
          <a:bodyPr vert="horz" lIns="91440" tIns="45720" rIns="91440" bIns="45720" rtlCol="0">
            <a:noAutofit/>
          </a:bodyPr>
          <a:lstStyle/>
          <a:p>
            <a:pPr algn="ctr">
              <a:spcBef>
                <a:spcPct val="20000"/>
              </a:spcBef>
            </a:pPr>
            <a:r>
              <a:rPr lang="id-ID" sz="2400" dirty="0" smtClean="0"/>
              <a:t>Pada saat ini, pendidikan di negara kita belum menunjukkan hasil yang maksimal, padahal perkembangan teknologi di negara kita dari tahun ke tahun semakin pesat. Mengapa bisa menjadi demikian? Salah satunya karena orang-orang di sekitar kita lebih banyak menggunakan alat-alat elektronik bukan karena menjadi sumber belajar untuk mencari ilmu, melainkan hanya unntuk mencari hibuaran atau kesenangan. Oleh karena itu kita harus belajar dengan giat secara efektif, efisien serta menggunakan banyak sumber belajar, salah satunya internet agar kita menjadi orang yang sukses. </a:t>
            </a:r>
          </a:p>
          <a:p>
            <a:pPr algn="ctr">
              <a:spcBef>
                <a:spcPct val="20000"/>
              </a:spcBef>
            </a:pPr>
            <a:endParaRPr lang="id-ID" sz="2200" dirty="0" smtClean="0"/>
          </a:p>
          <a:p>
            <a:pPr lvl="0" algn="ctr">
              <a:spcBef>
                <a:spcPct val="20000"/>
              </a:spcBef>
            </a:pPr>
            <a:r>
              <a:rPr lang="id-ID" sz="2200" dirty="0" smtClean="0"/>
              <a:t>.</a:t>
            </a:r>
            <a:endParaRPr kumimoji="0" lang="en-US" sz="2200" b="0"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642910" y="785794"/>
            <a:ext cx="8215370" cy="109728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id-ID" sz="4100" b="1" i="0" u="none" strike="noStrike" kern="1200" cap="none" spc="0" normalizeH="0" baseline="0" noProof="0" dirty="0" smtClean="0">
                <a:ln>
                  <a:noFill/>
                </a:ln>
                <a:solidFill>
                  <a:srgbClr val="FF0000"/>
                </a:solidFill>
                <a:effectLst/>
                <a:uLnTx/>
                <a:uFillTx/>
                <a:ea typeface="+mj-ea"/>
                <a:cs typeface="+mj-cs"/>
              </a:rPr>
              <a:t>PENGERTIAN</a:t>
            </a:r>
          </a:p>
        </p:txBody>
      </p:sp>
      <p:sp>
        <p:nvSpPr>
          <p:cNvPr id="9" name="Content Placeholder 2"/>
          <p:cNvSpPr txBox="1">
            <a:spLocks/>
          </p:cNvSpPr>
          <p:nvPr/>
        </p:nvSpPr>
        <p:spPr>
          <a:xfrm>
            <a:off x="714348" y="1785926"/>
            <a:ext cx="8001056" cy="4343400"/>
          </a:xfrm>
          <a:prstGeom prst="rect">
            <a:avLst/>
          </a:prstGeom>
        </p:spPr>
        <p:txBody>
          <a:bodyPr vert="horz" lIns="91440" tIns="45720" rIns="91440" bIns="45720" rtlCol="0">
            <a:noAutofit/>
          </a:bodyPr>
          <a:lstStyle/>
          <a:p>
            <a:r>
              <a:rPr lang="id-ID" sz="2400" dirty="0" smtClean="0"/>
              <a:t>Belajar adalah suatu aktivitas yang dilakukan secara sadar untuk mendapatkan sejumlah kesan dari bahan yang telah dipelajari ( Bari Djamarah). </a:t>
            </a:r>
          </a:p>
          <a:p>
            <a:endParaRPr lang="id-ID" sz="2400" dirty="0" smtClean="0"/>
          </a:p>
          <a:p>
            <a:r>
              <a:rPr lang="id-ID" sz="2400" dirty="0" smtClean="0"/>
              <a:t>Belajar dapat didefinisikan sebagai proses dimana tingkah laku ditimbulkan atau diubah melalui latihan atau pengalaman (James O. Wittaker). </a:t>
            </a:r>
          </a:p>
          <a:p>
            <a:endParaRPr lang="id-ID" sz="2400" dirty="0" smtClean="0"/>
          </a:p>
          <a:p>
            <a:r>
              <a:rPr lang="id-ID" sz="2400" dirty="0" smtClean="0"/>
              <a:t>belajar adalah proses dimana tingkah laku (dalam arti luas) ditimbulkan atau diubah melalui praktek dan latihan (Howard L. Kingsley) </a:t>
            </a:r>
          </a:p>
          <a:p>
            <a:endParaRPr lang="id-ID"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42910" y="800112"/>
            <a:ext cx="8001056" cy="4343400"/>
          </a:xfrm>
          <a:prstGeom prst="rect">
            <a:avLst/>
          </a:prstGeom>
        </p:spPr>
        <p:txBody>
          <a:bodyPr vert="horz" lIns="91440" tIns="45720" rIns="91440" bIns="45720" rtlCol="0">
            <a:noAutofit/>
          </a:bodyPr>
          <a:lstStyle/>
          <a:p>
            <a:r>
              <a:rPr lang="id-ID" sz="2300" dirty="0" smtClean="0"/>
              <a:t>Belajar dikatakan sebagai suatu proses karena perubahan tingkah laku yang terjadi melalui suatu tahapan-tahapan yang pada akhirnya menjadi suatu hasil belajar. Misalnya: Seorang anak yang ingin dapat berjalan, maka ia mulai dilatih oleh orangtua, merangkak, berdiri,dituntun untuk mulai melangkah yang pada akhirnya si anak bisa mulai berdiri dan mulai sedikit demi sedikit melangkahkan kakinya dan kemudian ia mulai dapat berjalan dengan sempurna. (Dalyono, 2006: 104).</a:t>
            </a:r>
          </a:p>
          <a:p>
            <a:endParaRPr lang="id-ID" sz="2300" dirty="0" smtClean="0"/>
          </a:p>
          <a:p>
            <a:r>
              <a:rPr lang="id-ID" sz="2300" dirty="0" smtClean="0"/>
              <a:t>Demikian juga bila seorang siswa ingin mengetahui, dapat serta memahami sesuatu dengan baik maka ia harus melalui proses yang disebut proses belajar. Proses belajar akan menghasilkan perubahan yang bersifat “Intensional (disengaja)”,positif,aktif,efisien,efektif dan fungsional.</a:t>
            </a:r>
          </a:p>
          <a:p>
            <a:pPr marL="360363" indent="-360363">
              <a:tabLst>
                <a:tab pos="360363" algn="l"/>
              </a:tabLst>
            </a:pPr>
            <a:endParaRPr lang="id-ID" sz="23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8" name="Title 1"/>
          <p:cNvSpPr txBox="1">
            <a:spLocks/>
          </p:cNvSpPr>
          <p:nvPr/>
        </p:nvSpPr>
        <p:spPr>
          <a:xfrm>
            <a:off x="785786" y="785794"/>
            <a:ext cx="7219976" cy="1097280"/>
          </a:xfrm>
          <a:prstGeom prst="rect">
            <a:avLst/>
          </a:prstGeom>
        </p:spPr>
        <p:txBody>
          <a:bodyPr vert="horz" lIns="91440" tIns="45720" rIns="91440" bIns="45720" rtlCol="0" anchor="ctr">
            <a:noAutofit/>
          </a:bodyPr>
          <a:lstStyle/>
          <a:p>
            <a:pPr>
              <a:spcBef>
                <a:spcPct val="0"/>
              </a:spcBef>
              <a:defRPr/>
            </a:pPr>
            <a:r>
              <a:rPr lang="id-ID" sz="4000" b="1" dirty="0" smtClean="0">
                <a:solidFill>
                  <a:srgbClr val="FF0000"/>
                </a:solidFill>
              </a:rPr>
              <a:t>Faktor yang Mempengaruhi Hasil Belajar</a:t>
            </a:r>
            <a:endParaRPr kumimoji="0" lang="id-ID" sz="40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Content Placeholder 2"/>
          <p:cNvSpPr txBox="1">
            <a:spLocks/>
          </p:cNvSpPr>
          <p:nvPr/>
        </p:nvSpPr>
        <p:spPr>
          <a:xfrm>
            <a:off x="785786" y="2143116"/>
            <a:ext cx="8001056" cy="4343400"/>
          </a:xfrm>
          <a:prstGeom prst="rect">
            <a:avLst/>
          </a:prstGeom>
        </p:spPr>
        <p:txBody>
          <a:bodyPr vert="horz" lIns="91440" tIns="45720" rIns="91440" bIns="45720" rtlCol="0">
            <a:noAutofit/>
          </a:bodyPr>
          <a:lstStyle/>
          <a:p>
            <a:r>
              <a:rPr lang="es-ES_tradnl" sz="2400" b="1" dirty="0" smtClean="0"/>
              <a:t>F</a:t>
            </a:r>
            <a:r>
              <a:rPr lang="id-ID" sz="2400" b="1" dirty="0" smtClean="0"/>
              <a:t>aktor Internal, diantaranya :</a:t>
            </a:r>
          </a:p>
          <a:p>
            <a:pPr marL="457200" lvl="0" indent="-457200">
              <a:buAutoNum type="arabicPeriod"/>
            </a:pPr>
            <a:r>
              <a:rPr lang="id-ID" sz="2400" b="1" dirty="0" smtClean="0"/>
              <a:t>Fisik / Jasmaniah</a:t>
            </a:r>
            <a:endParaRPr lang="id-ID" sz="2300" b="1" dirty="0" smtClean="0"/>
          </a:p>
          <a:p>
            <a:pPr marL="457200" lvl="0" indent="-457200">
              <a:buAutoNum type="arabicPeriod"/>
            </a:pPr>
            <a:r>
              <a:rPr lang="id-ID" sz="2400" b="1" dirty="0" smtClean="0"/>
              <a:t>Psikis / Kejiwaan</a:t>
            </a:r>
          </a:p>
          <a:p>
            <a:pPr marL="457200" lvl="0" indent="-457200">
              <a:buAutoNum type="arabicPeriod"/>
            </a:pPr>
            <a:r>
              <a:rPr lang="id-ID" sz="2400" b="1" dirty="0" smtClean="0"/>
              <a:t>Adanya Kemauan ( Niat )</a:t>
            </a:r>
            <a:r>
              <a:rPr lang="id-ID" sz="2400" dirty="0" smtClean="0"/>
              <a:t> </a:t>
            </a:r>
          </a:p>
          <a:p>
            <a:pPr marL="457200" lvl="0" indent="-457200">
              <a:buAutoNum type="arabicPeriod"/>
            </a:pPr>
            <a:r>
              <a:rPr lang="id-ID" sz="2400" b="1" dirty="0" smtClean="0"/>
              <a:t>Kecerdasan ( IQ)</a:t>
            </a:r>
          </a:p>
          <a:p>
            <a:pPr marL="457200" lvl="0" indent="-457200">
              <a:buAutoNum type="arabicPeriod"/>
            </a:pPr>
            <a:r>
              <a:rPr lang="id-ID" sz="2400" b="1" dirty="0" smtClean="0"/>
              <a:t>Minat</a:t>
            </a:r>
          </a:p>
          <a:p>
            <a:pPr marL="457200" lvl="0" indent="-457200">
              <a:buAutoNum type="arabicPeriod"/>
            </a:pPr>
            <a:r>
              <a:rPr lang="id-ID" sz="2400" b="1" dirty="0" smtClean="0"/>
              <a:t>Motivasi</a:t>
            </a:r>
          </a:p>
          <a:p>
            <a:pPr marL="457200" indent="-457200"/>
            <a:r>
              <a:rPr lang="id-ID" sz="2400" b="1" dirty="0" smtClean="0"/>
              <a:t>Kondisi Eksternal</a:t>
            </a:r>
            <a:endParaRPr lang="id-ID" sz="2400" dirty="0" smtClean="0"/>
          </a:p>
          <a:p>
            <a:pPr marL="457200" indent="-457200"/>
            <a:r>
              <a:rPr lang="id-ID" sz="2400" b="1" dirty="0" smtClean="0"/>
              <a:t>1.  Sarana dan Prasarana</a:t>
            </a:r>
            <a:endParaRPr lang="id-ID" sz="2400" dirty="0" smtClean="0"/>
          </a:p>
          <a:p>
            <a:pPr marL="457200" indent="-457200"/>
            <a:r>
              <a:rPr lang="id-ID" sz="2400" b="1" dirty="0" smtClean="0"/>
              <a:t>2. Lingkungan Sekitar</a:t>
            </a:r>
            <a:endParaRPr lang="id-ID" sz="2400" dirty="0" smtClean="0"/>
          </a:p>
          <a:p>
            <a:pPr marL="457200" lvl="0" indent="-457200"/>
            <a:endParaRPr lang="id-ID"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714348" y="500042"/>
            <a:ext cx="7929618" cy="4343400"/>
          </a:xfrm>
          <a:prstGeom prst="rect">
            <a:avLst/>
          </a:prstGeom>
        </p:spPr>
        <p:txBody>
          <a:bodyPr vert="horz" lIns="91440" tIns="45720" rIns="91440" bIns="45720" rtlCol="0">
            <a:noAutofit/>
          </a:bodyPr>
          <a:lstStyle/>
          <a:p>
            <a:r>
              <a:rPr lang="id-ID" sz="3000" b="1" dirty="0" smtClean="0"/>
              <a:t>Ada 3 hal yang mendukung terhadap cara belajar efektif diantaranya :</a:t>
            </a:r>
          </a:p>
          <a:p>
            <a:endParaRPr lang="id-ID" sz="3000" b="1" dirty="0" smtClean="0"/>
          </a:p>
          <a:p>
            <a:pPr lvl="0"/>
            <a:r>
              <a:rPr lang="id-ID" sz="2500" b="1" dirty="0" smtClean="0"/>
              <a:t>1. Belajar Mandiri</a:t>
            </a:r>
            <a:endParaRPr lang="id-ID" sz="2500" dirty="0" smtClean="0"/>
          </a:p>
          <a:p>
            <a:r>
              <a:rPr lang="id-ID" sz="2500" dirty="0" smtClean="0"/>
              <a:t>Yaitu sebuah konsep pembelajaran atas inisiatif sendiri bukan belajar sendiri.</a:t>
            </a:r>
          </a:p>
          <a:p>
            <a:pPr lvl="0"/>
            <a:r>
              <a:rPr lang="id-ID" sz="2500" b="1" dirty="0" smtClean="0"/>
              <a:t>Media belajar</a:t>
            </a:r>
            <a:endParaRPr lang="id-ID" sz="2500" dirty="0" smtClean="0"/>
          </a:p>
          <a:p>
            <a:r>
              <a:rPr lang="id-ID" sz="2500" dirty="0" smtClean="0"/>
              <a:t>Media belajar adalah sebuah sarana kita yang akan membantu kita dalam belajar karena kita tinggal membaca dari media itu sehingga kita sudah tinggal memahami hal tersebut ini juga butuh kita cari sesuai yang akan kita pelajari. </a:t>
            </a:r>
          </a:p>
          <a:p>
            <a:pPr lvl="0"/>
            <a:r>
              <a:rPr lang="id-ID" sz="2500" b="1" dirty="0" smtClean="0"/>
              <a:t>Strategi atau cara belajar</a:t>
            </a:r>
            <a:endParaRPr lang="id-ID" sz="2500" dirty="0" smtClean="0"/>
          </a:p>
          <a:p>
            <a:r>
              <a:rPr lang="id-ID" sz="2500" dirty="0" smtClean="0"/>
              <a:t>Strategi belajar efektif sangat penting untuk mencapai presatasi belajar yang ingin dicapai. </a:t>
            </a:r>
            <a:endParaRPr lang="id-ID" sz="25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785786" y="1285860"/>
            <a:ext cx="7858180" cy="4343400"/>
          </a:xfrm>
          <a:prstGeom prst="rect">
            <a:avLst/>
          </a:prstGeom>
        </p:spPr>
        <p:txBody>
          <a:bodyPr vert="horz" lIns="91440" tIns="45720" rIns="91440" bIns="45720" rtlCol="0">
            <a:noAutofit/>
          </a:bodyPr>
          <a:lstStyle/>
          <a:p>
            <a:pPr marL="457200" lvl="0" indent="-457200">
              <a:buAutoNum type="arabicPeriod"/>
            </a:pPr>
            <a:r>
              <a:rPr lang="id-ID" sz="2300" dirty="0" smtClean="0"/>
              <a:t>Siapkan buku-buku materi pelajaran yang akan dipelajari dan kumpulkan dengan rapi di atas meja belajar.</a:t>
            </a:r>
          </a:p>
          <a:p>
            <a:pPr marL="457200" lvl="0" indent="-457200">
              <a:buAutoNum type="arabicPeriod"/>
            </a:pPr>
            <a:r>
              <a:rPr lang="id-ID" sz="2300" dirty="0" smtClean="0"/>
              <a:t>Mulailah pelajari buku paket atau buku catatan untuk jam  pertama dan seterusnya</a:t>
            </a:r>
          </a:p>
          <a:p>
            <a:pPr marL="457200" lvl="0" indent="-457200">
              <a:buAutoNum type="arabicPeriod"/>
            </a:pPr>
            <a:r>
              <a:rPr lang="id-ID" sz="2300" dirty="0" smtClean="0"/>
              <a:t>Jangan terlalu lama membaca buku pelajaran, upayakan sekitar 20 menit</a:t>
            </a:r>
          </a:p>
          <a:p>
            <a:pPr marL="457200" lvl="0" indent="-457200">
              <a:buAutoNum type="arabicPeriod"/>
            </a:pPr>
            <a:r>
              <a:rPr lang="id-ID" sz="2300" dirty="0" smtClean="0"/>
              <a:t>Pahami setiap alenia materi yang dipelajari</a:t>
            </a:r>
          </a:p>
          <a:p>
            <a:pPr marL="457200" lvl="0" indent="-457200">
              <a:buAutoNum type="arabicPeriod"/>
            </a:pPr>
            <a:r>
              <a:rPr lang="id-ID" sz="2300" dirty="0" smtClean="0"/>
              <a:t>Catat hal-hal yang penting dalam buku anda,jika belum dimengerti maka tanyakan pada guru atau teman yang mengerti</a:t>
            </a:r>
          </a:p>
          <a:p>
            <a:pPr marL="457200" lvl="0" indent="-457200">
              <a:buAutoNum type="arabicPeriod"/>
            </a:pPr>
            <a:r>
              <a:rPr lang="id-ID" sz="2300" dirty="0" smtClean="0"/>
              <a:t>Untuk pelajaran non eksakta ( yang tidak menggunakan rumus-rumus), cobalah sambil berbicara sendiri layaknya seorang guru ketika berdiri di depan kelas. Hal itu untuk menguji berapa persen anda menguasai materi yang baru dipelajari. </a:t>
            </a:r>
          </a:p>
        </p:txBody>
      </p:sp>
      <p:sp>
        <p:nvSpPr>
          <p:cNvPr id="3" name="Rectangle 2"/>
          <p:cNvSpPr/>
          <p:nvPr/>
        </p:nvSpPr>
        <p:spPr>
          <a:xfrm>
            <a:off x="714348" y="506536"/>
            <a:ext cx="8072494" cy="707886"/>
          </a:xfrm>
          <a:prstGeom prst="rect">
            <a:avLst/>
          </a:prstGeom>
        </p:spPr>
        <p:txBody>
          <a:bodyPr wrap="square">
            <a:spAutoFit/>
          </a:bodyPr>
          <a:lstStyle/>
          <a:p>
            <a:r>
              <a:rPr lang="id-ID" sz="4000" b="1" dirty="0" smtClean="0">
                <a:solidFill>
                  <a:srgbClr val="FF0000"/>
                </a:solidFill>
              </a:rPr>
              <a:t>CARA BELAJAR EFEKTIF DAN EFISIEN :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857224" y="1643050"/>
            <a:ext cx="7858180" cy="4343400"/>
          </a:xfrm>
          <a:prstGeom prst="rect">
            <a:avLst/>
          </a:prstGeom>
        </p:spPr>
        <p:txBody>
          <a:bodyPr vert="horz" lIns="91440" tIns="45720" rIns="91440" bIns="45720" rtlCol="0">
            <a:noAutofit/>
          </a:bodyPr>
          <a:lstStyle/>
          <a:p>
            <a:pPr marL="457200" lvl="0" indent="-457200">
              <a:buAutoNum type="arabicPeriod" startAt="7"/>
            </a:pPr>
            <a:r>
              <a:rPr lang="id-ID" sz="2300" dirty="0" smtClean="0"/>
              <a:t>Untuk pelajaran eksakta (menggunakan rumus-rumus), upayakan anda tulis rumus-rumus tersebut pada folio, karton manila dsb. Tempelkan/gantungkan pada tempat belajarmu atau di kamarmu agar sering terlihat dan mudah untuk mengingatnya</a:t>
            </a:r>
          </a:p>
          <a:p>
            <a:pPr marL="457200" lvl="0" indent="-457200">
              <a:buAutoNum type="arabicPeriod" startAt="7"/>
            </a:pPr>
            <a:r>
              <a:rPr lang="id-ID" sz="2300" dirty="0" smtClean="0"/>
              <a:t>Kerjakan latihan-latihan soal sebanyak-banyaknya dan catat temuan-temuan soal yang belum dimengerti untuk ditanyakan kepada teman atau guru yang mengerti</a:t>
            </a:r>
          </a:p>
          <a:p>
            <a:pPr marL="457200" lvl="0" indent="-457200">
              <a:buAutoNum type="arabicPeriod" startAt="7"/>
            </a:pPr>
            <a:r>
              <a:rPr lang="id-ID" sz="2300" dirty="0" smtClean="0"/>
              <a:t>Seringlah mendiskusikan atau menanyakan soal-soal atau materi pelajarnmu baik dengan teman maupun bapak/ibu guru</a:t>
            </a:r>
          </a:p>
          <a:p>
            <a:pPr marL="457200" lvl="0" indent="-457200">
              <a:buAutoNum type="arabicPeriod" startAt="7"/>
            </a:pPr>
            <a:r>
              <a:rPr lang="id-ID" sz="2300" dirty="0" smtClean="0"/>
              <a:t>Upayakan kelompok belajar kecil yang solid</a:t>
            </a:r>
            <a:endParaRPr lang="id-ID" sz="2300" dirty="0"/>
          </a:p>
        </p:txBody>
      </p:sp>
      <p:sp>
        <p:nvSpPr>
          <p:cNvPr id="3" name="Rectangle 2"/>
          <p:cNvSpPr/>
          <p:nvPr/>
        </p:nvSpPr>
        <p:spPr>
          <a:xfrm>
            <a:off x="714348" y="506536"/>
            <a:ext cx="8072494" cy="707886"/>
          </a:xfrm>
          <a:prstGeom prst="rect">
            <a:avLst/>
          </a:prstGeom>
        </p:spPr>
        <p:txBody>
          <a:bodyPr wrap="square">
            <a:spAutoFit/>
          </a:bodyPr>
          <a:lstStyle/>
          <a:p>
            <a:r>
              <a:rPr lang="id-ID" sz="4000" b="1" dirty="0" smtClean="0">
                <a:solidFill>
                  <a:srgbClr val="FF0000"/>
                </a:solidFill>
              </a:rPr>
              <a:t>CARA BELAJAR EFEKTIF DAN EFISIEN :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2461</TotalTime>
  <Words>599</Words>
  <Application>Microsoft Office PowerPoint</Application>
  <PresentationFormat>On-screen Show (4:3)</PresentationFormat>
  <Paragraphs>48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16</cp:revision>
  <dcterms:created xsi:type="dcterms:W3CDTF">2016-07-21T12:45:39Z</dcterms:created>
  <dcterms:modified xsi:type="dcterms:W3CDTF">2016-07-24T22:55:53Z</dcterms:modified>
</cp:coreProperties>
</file>