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1" r:id="rId4"/>
    <p:sldId id="262" r:id="rId5"/>
    <p:sldId id="259" r:id="rId6"/>
    <p:sldId id="263" r:id="rId7"/>
    <p:sldId id="258" r:id="rId8"/>
    <p:sldId id="260" r:id="rId9"/>
    <p:sldId id="265" r:id="rId10"/>
    <p:sldId id="264" r:id="rId11"/>
    <p:sldId id="266" r:id="rId1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24/07/2016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header3.jpg"/>
          <p:cNvPicPr/>
          <p:nvPr/>
        </p:nvPicPr>
        <p:blipFill>
          <a:blip r:embed="rId3" cstate="print"/>
          <a:stretch>
            <a:fillRect/>
          </a:stretch>
        </p:blipFill>
        <p:spPr>
          <a:xfrm>
            <a:off x="0" y="0"/>
            <a:ext cx="9144000" cy="2500306"/>
          </a:xfrm>
          <a:prstGeom prst="rect">
            <a:avLst/>
          </a:prstGeom>
        </p:spPr>
      </p:pic>
      <p:sp>
        <p:nvSpPr>
          <p:cNvPr id="6" name="Rectangle 5"/>
          <p:cNvSpPr/>
          <p:nvPr/>
        </p:nvSpPr>
        <p:spPr>
          <a:xfrm>
            <a:off x="2786050" y="214290"/>
            <a:ext cx="5813451" cy="1785104"/>
          </a:xfrm>
          <a:prstGeom prst="rect">
            <a:avLst/>
          </a:prstGeom>
        </p:spPr>
        <p:txBody>
          <a:bodyPr wrap="none">
            <a:spAutoFit/>
          </a:bodyPr>
          <a:lstStyle/>
          <a:p>
            <a:r>
              <a:rPr lang="id-ID" sz="5500" b="1" dirty="0" smtClean="0">
                <a:solidFill>
                  <a:srgbClr val="FF0000"/>
                </a:solidFill>
              </a:rPr>
              <a:t>EKSPLORASI BAKAT</a:t>
            </a:r>
          </a:p>
          <a:p>
            <a:r>
              <a:rPr lang="id-ID" sz="5500" b="1" dirty="0" smtClean="0">
                <a:solidFill>
                  <a:srgbClr val="FF0000"/>
                </a:solidFill>
              </a:rPr>
              <a:t>SECARA MANDIRI</a:t>
            </a:r>
            <a:endParaRPr lang="id-ID" sz="4100" dirty="0">
              <a:solidFill>
                <a:srgbClr val="FF0000"/>
              </a:solidFill>
            </a:endParaRPr>
          </a:p>
        </p:txBody>
      </p:sp>
      <p:sp>
        <p:nvSpPr>
          <p:cNvPr id="7" name="Rectangle 6"/>
          <p:cNvSpPr/>
          <p:nvPr/>
        </p:nvSpPr>
        <p:spPr>
          <a:xfrm>
            <a:off x="1071538" y="3260569"/>
            <a:ext cx="6786610" cy="2000548"/>
          </a:xfrm>
          <a:prstGeom prst="rect">
            <a:avLst/>
          </a:prstGeom>
        </p:spPr>
        <p:txBody>
          <a:bodyPr wrap="square">
            <a:spAutoFit/>
          </a:bodyPr>
          <a:lstStyle/>
          <a:p>
            <a:pPr algn="ctr">
              <a:buNone/>
            </a:pPr>
            <a:r>
              <a:rPr lang="id-ID" sz="4000" b="1" dirty="0" smtClean="0"/>
              <a:t>T U J U A N</a:t>
            </a:r>
            <a:endParaRPr lang="id-ID" sz="4000" b="1" dirty="0" smtClean="0"/>
          </a:p>
          <a:p>
            <a:pPr algn="ctr">
              <a:buNone/>
            </a:pPr>
            <a:r>
              <a:rPr lang="id-ID" sz="2800" i="1" dirty="0" smtClean="0"/>
              <a:t>D</a:t>
            </a:r>
            <a:r>
              <a:rPr lang="id-ID" sz="2800" i="1" dirty="0" smtClean="0"/>
              <a:t>apat </a:t>
            </a:r>
            <a:r>
              <a:rPr lang="id-ID" sz="2800" i="1" dirty="0" smtClean="0"/>
              <a:t>memahami dan mengenali pengertian bakat serta </a:t>
            </a:r>
            <a:r>
              <a:rPr lang="id-ID" sz="2800" i="1" dirty="0" smtClean="0"/>
              <a:t>mengekspolasi </a:t>
            </a:r>
            <a:r>
              <a:rPr lang="id-ID" sz="2800" i="1" dirty="0" smtClean="0"/>
              <a:t>bakat </a:t>
            </a:r>
            <a:r>
              <a:rPr lang="id-ID" sz="2800" i="1" dirty="0" smtClean="0"/>
              <a:t>secara mandiri yang </a:t>
            </a:r>
            <a:r>
              <a:rPr lang="id-ID" sz="2800" i="1" dirty="0" smtClean="0"/>
              <a:t>dimilikinya </a:t>
            </a:r>
            <a:endParaRPr lang="id-ID" sz="27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3"/>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Picture 2" descr="24.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Picture 2" descr="ICE25.jpg"/>
          <p:cNvPicPr>
            <a:picLocks noChangeAspect="1"/>
          </p:cNvPicPr>
          <p:nvPr/>
        </p:nvPicPr>
        <p:blipFill>
          <a:blip r:embed="rId3"/>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header3.jpg"/>
          <p:cNvPicPr/>
          <p:nvPr/>
        </p:nvPicPr>
        <p:blipFill>
          <a:blip r:embed="rId3"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285720" y="2428868"/>
            <a:ext cx="8429684" cy="4343400"/>
          </a:xfrm>
          <a:prstGeom prst="rect">
            <a:avLst/>
          </a:prstGeom>
        </p:spPr>
        <p:txBody>
          <a:bodyPr vert="horz" lIns="91440" tIns="45720" rIns="91440" bIns="45720" rtlCol="0">
            <a:noAutofit/>
          </a:bodyPr>
          <a:lstStyle/>
          <a:p>
            <a:pPr marL="360363" lvl="0" indent="-360363">
              <a:spcBef>
                <a:spcPct val="20000"/>
              </a:spcBef>
            </a:pPr>
            <a:endParaRPr lang="id-ID" sz="2200" dirty="0" smtClean="0"/>
          </a:p>
          <a:p>
            <a:pPr lvl="0" algn="ctr">
              <a:spcBef>
                <a:spcPct val="20000"/>
              </a:spcBef>
            </a:pPr>
            <a:r>
              <a:rPr lang="id-ID" sz="2400" dirty="0" smtClean="0"/>
              <a:t>Eksplorasi merupakan tahapan alamiah yang harus dilalui oleh siswa. Dengan memberikan kebebasan bereksplorasi, siswa dapat mencoba berbagai macam hal positif. Bakat tidak sama dengan kecerdasan. Bakat lebih mengacu pada motorik maupun keterampilan yang ditampilkan anak. Dengan kata lain, bakat bisa terlihat oleh orang lain. Cara yang dilakukan adalah terus-menerus mengasah bakat melalui latihan. Bakat tidak akan berkembang bila tak ada penguat, sehingga kemudian hilang. Selain bakat, mereka juga mempunyai minat terhadap bidang yang digeluti. Adanya minat juga akan menguatkan bakat tersebut.</a:t>
            </a:r>
            <a:endParaRPr kumimoji="0" lang="en-US" sz="22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14348" y="933810"/>
            <a:ext cx="8215370" cy="109728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PENGERTIAN</a:t>
            </a:r>
          </a:p>
        </p:txBody>
      </p:sp>
      <p:sp>
        <p:nvSpPr>
          <p:cNvPr id="9" name="Content Placeholder 2"/>
          <p:cNvSpPr txBox="1">
            <a:spLocks/>
          </p:cNvSpPr>
          <p:nvPr/>
        </p:nvSpPr>
        <p:spPr>
          <a:xfrm>
            <a:off x="714348" y="2157434"/>
            <a:ext cx="8001056" cy="4343400"/>
          </a:xfrm>
          <a:prstGeom prst="rect">
            <a:avLst/>
          </a:prstGeom>
        </p:spPr>
        <p:txBody>
          <a:bodyPr vert="horz" lIns="91440" tIns="45720" rIns="91440" bIns="45720" rtlCol="0">
            <a:noAutofit/>
          </a:bodyPr>
          <a:lstStyle/>
          <a:p>
            <a:r>
              <a:rPr lang="id-ID" sz="2500" dirty="0" smtClean="0"/>
              <a:t>Menurut KBBI, bakat adalah dasar (kepandaian, sifat, dan pembawaan) yg dibawa sejak lahir. Bakat dalam pengertian bahasa atau dalam pengertian yang umum kita pahami, adalah kelebihan atau keunggulan alamiah yang melekat pada diri kita dan menjadi pembeda antara kita dengan orang lain.</a:t>
            </a:r>
          </a:p>
          <a:p>
            <a:r>
              <a:rPr lang="id-ID" sz="2500" dirty="0" smtClean="0"/>
              <a:t>Bakat (</a:t>
            </a:r>
            <a:r>
              <a:rPr lang="id-ID" sz="2500" i="1" dirty="0" smtClean="0"/>
              <a:t>aptitude</a:t>
            </a:r>
            <a:r>
              <a:rPr lang="id-ID" sz="2500" dirty="0" smtClean="0"/>
              <a:t>) pada umumnya diartikan sebagai kemampuan bawaan sebagai potensi yang masih perlu dikembangkan dan dilatih agar dapat terwujud. </a:t>
            </a:r>
            <a:r>
              <a:rPr lang="id-ID" sz="2500" b="1" dirty="0" smtClean="0"/>
              <a:t>S.C. Utami Munandar (1985)</a:t>
            </a:r>
            <a:endParaRPr lang="id-ID" sz="2500" dirty="0" smtClean="0"/>
          </a:p>
          <a:p>
            <a:pPr marL="457200" lvl="0" indent="-457200">
              <a:buAutoNum type="arabicPeriod"/>
            </a:pPr>
            <a:endParaRPr lang="id-ID" sz="25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09610" y="800112"/>
            <a:ext cx="6862786" cy="1097280"/>
          </a:xfrm>
          <a:prstGeom prst="rect">
            <a:avLst/>
          </a:prstGeom>
        </p:spPr>
        <p:txBody>
          <a:bodyPr vert="horz" lIns="91440" tIns="45720" rIns="91440" bIns="45720" rtlCol="0" anchor="ctr">
            <a:noAutofit/>
          </a:bodyPr>
          <a:lstStyle/>
          <a:p>
            <a:pPr lvl="0">
              <a:spcBef>
                <a:spcPct val="0"/>
              </a:spcBef>
              <a:defRPr/>
            </a:pPr>
            <a:r>
              <a:rPr lang="id-ID" sz="2300" dirty="0" smtClean="0"/>
              <a:t>Little Geniuses, yang pernah diterbitkan majalah Parenting (1989), ia menjelaskan, bakat manusia bisa muncul dalam berbagai bentuk. </a:t>
            </a:r>
            <a:r>
              <a:rPr lang="id-ID" sz="2300" dirty="0" smtClean="0"/>
              <a:t>daftar </a:t>
            </a:r>
            <a:r>
              <a:rPr lang="id-ID" sz="2300" dirty="0" smtClean="0"/>
              <a:t>kemampuan (ability) </a:t>
            </a:r>
            <a:r>
              <a:rPr lang="id-ID" sz="2300" dirty="0" smtClean="0"/>
              <a:t>sebagai berikut :</a:t>
            </a:r>
            <a:endParaRPr kumimoji="0" lang="id-ID" sz="2300" b="1" i="0" u="none" strike="noStrike" kern="1200" cap="none" spc="0" normalizeH="0" baseline="0" noProof="0" dirty="0">
              <a:ln>
                <a:noFill/>
              </a:ln>
              <a:solidFill>
                <a:srgbClr val="FF0000"/>
              </a:solidFill>
              <a:effectLst/>
              <a:uLnTx/>
              <a:uFillTx/>
              <a:latin typeface="+mj-lt"/>
              <a:ea typeface="+mj-ea"/>
              <a:cs typeface="+mj-cs"/>
            </a:endParaRPr>
          </a:p>
        </p:txBody>
      </p:sp>
      <p:sp>
        <p:nvSpPr>
          <p:cNvPr id="9" name="Content Placeholder 2"/>
          <p:cNvSpPr txBox="1">
            <a:spLocks/>
          </p:cNvSpPr>
          <p:nvPr/>
        </p:nvSpPr>
        <p:spPr>
          <a:xfrm>
            <a:off x="785786" y="2143116"/>
            <a:ext cx="8001056" cy="4343400"/>
          </a:xfrm>
          <a:prstGeom prst="rect">
            <a:avLst/>
          </a:prstGeom>
        </p:spPr>
        <p:txBody>
          <a:bodyPr vert="horz" lIns="91440" tIns="45720" rIns="91440" bIns="45720" rtlCol="0">
            <a:noAutofit/>
          </a:bodyPr>
          <a:lstStyle/>
          <a:p>
            <a:pPr lvl="0"/>
            <a:r>
              <a:rPr lang="id-ID" sz="2300" dirty="0" smtClean="0"/>
              <a:t>Acting Ability (akting / gerakan)</a:t>
            </a:r>
          </a:p>
          <a:p>
            <a:pPr lvl="0"/>
            <a:r>
              <a:rPr lang="id-ID" sz="2300" dirty="0" smtClean="0"/>
              <a:t>Adventuresomeness (kepetualangan)</a:t>
            </a:r>
          </a:p>
          <a:p>
            <a:pPr lvl="0"/>
            <a:r>
              <a:rPr lang="id-ID" sz="2300" dirty="0" smtClean="0"/>
              <a:t>Aesthetic perceptiveness (estitika)</a:t>
            </a:r>
          </a:p>
          <a:p>
            <a:pPr lvl="0"/>
            <a:r>
              <a:rPr lang="id-ID" sz="2300" dirty="0" smtClean="0"/>
              <a:t>Artistic Talent (artistik)</a:t>
            </a:r>
          </a:p>
          <a:p>
            <a:pPr lvl="0"/>
            <a:r>
              <a:rPr lang="id-ID" sz="2300" dirty="0" smtClean="0"/>
              <a:t>Athletic prowess (ke-atlit-an)</a:t>
            </a:r>
          </a:p>
          <a:p>
            <a:pPr lvl="0"/>
            <a:r>
              <a:rPr lang="id-ID" sz="2300" dirty="0" smtClean="0"/>
              <a:t>Common sense (pengetahuan umum)</a:t>
            </a:r>
          </a:p>
          <a:p>
            <a:pPr lvl="0"/>
            <a:r>
              <a:rPr lang="id-ID" sz="2300" dirty="0" smtClean="0"/>
              <a:t>Compassion (peduli orang lain, mudah tersentuh)</a:t>
            </a:r>
          </a:p>
          <a:p>
            <a:pPr lvl="0"/>
            <a:r>
              <a:rPr lang="id-ID" sz="2300" dirty="0" smtClean="0"/>
              <a:t>Courage  (keberanian)</a:t>
            </a:r>
          </a:p>
          <a:p>
            <a:pPr lvl="0"/>
            <a:r>
              <a:rPr lang="id-ID" sz="2300" dirty="0" smtClean="0"/>
              <a:t>Creativity (kreativitas)</a:t>
            </a:r>
          </a:p>
          <a:p>
            <a:pPr lvl="0"/>
            <a:r>
              <a:rPr lang="id-ID" sz="2300" dirty="0" smtClean="0"/>
              <a:t>Emotional maturity (kematangan emosi)</a:t>
            </a:r>
          </a:p>
          <a:p>
            <a:pPr lvl="0"/>
            <a:r>
              <a:rPr lang="id-ID" sz="2300" dirty="0" smtClean="0"/>
              <a:t>Excellent memory (kehebatan menyimpan data / menghafal)</a:t>
            </a:r>
          </a:p>
          <a:p>
            <a:pPr lvl="0"/>
            <a:endParaRPr lang="id-ID" sz="2400" dirty="0" smtClean="0"/>
          </a:p>
          <a:p>
            <a:pPr lvl="0"/>
            <a:endParaRPr kumimoji="0" lang="id-ID" sz="23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571472" y="642918"/>
            <a:ext cx="7929618" cy="4343400"/>
          </a:xfrm>
          <a:prstGeom prst="rect">
            <a:avLst/>
          </a:prstGeom>
        </p:spPr>
        <p:txBody>
          <a:bodyPr vert="horz" lIns="91440" tIns="45720" rIns="91440" bIns="45720" rtlCol="0">
            <a:noAutofit/>
          </a:bodyPr>
          <a:lstStyle/>
          <a:p>
            <a:pPr lvl="0"/>
            <a:r>
              <a:rPr lang="id-ID" sz="2300" dirty="0" smtClean="0"/>
              <a:t>Imagination (imajinasi)</a:t>
            </a:r>
          </a:p>
          <a:p>
            <a:pPr lvl="0"/>
            <a:r>
              <a:rPr lang="id-ID" sz="2300" dirty="0" smtClean="0"/>
              <a:t>Inquiring mind (keingintahuan)</a:t>
            </a:r>
            <a:endParaRPr lang="id-ID" sz="2300" dirty="0" smtClean="0"/>
          </a:p>
          <a:p>
            <a:pPr lvl="0"/>
            <a:r>
              <a:rPr lang="id-ID" sz="2300" dirty="0" smtClean="0"/>
              <a:t>Intuition </a:t>
            </a:r>
            <a:r>
              <a:rPr lang="id-ID" sz="2300" dirty="0" smtClean="0"/>
              <a:t>(intuisi)</a:t>
            </a:r>
          </a:p>
          <a:p>
            <a:pPr lvl="0"/>
            <a:r>
              <a:rPr lang="id-ID" sz="2300" dirty="0" smtClean="0"/>
              <a:t>Inventiveness (daya cipta, penemuan)</a:t>
            </a:r>
          </a:p>
          <a:p>
            <a:pPr lvl="0"/>
            <a:r>
              <a:rPr lang="id-ID" sz="2300" dirty="0" smtClean="0"/>
              <a:t>Knowledge of a given subject (Pengetahuan spesifik)</a:t>
            </a:r>
          </a:p>
          <a:p>
            <a:pPr lvl="0"/>
            <a:r>
              <a:rPr lang="id-ID" sz="2300" dirty="0" smtClean="0"/>
              <a:t>Leadership abilities (kepemimpinan)</a:t>
            </a:r>
          </a:p>
          <a:p>
            <a:pPr lvl="0"/>
            <a:r>
              <a:rPr lang="id-ID" sz="2300" dirty="0" smtClean="0"/>
              <a:t>Literary aptitude (bakat kesastraan)</a:t>
            </a:r>
          </a:p>
          <a:p>
            <a:pPr lvl="0"/>
            <a:r>
              <a:rPr lang="id-ID" sz="2300" dirty="0" smtClean="0"/>
              <a:t>Logical-reasoning ability (kemampuan berlogika)</a:t>
            </a:r>
          </a:p>
          <a:p>
            <a:pPr lvl="0"/>
            <a:r>
              <a:rPr lang="id-ID" sz="2300" dirty="0" smtClean="0"/>
              <a:t>Manual dexterity (ketangkasan manual / ketrampilan tangan)</a:t>
            </a:r>
          </a:p>
          <a:p>
            <a:pPr lvl="0"/>
            <a:r>
              <a:rPr lang="id-ID" sz="2300" dirty="0" smtClean="0"/>
              <a:t>Mathematical ability (kemampuan matematis)</a:t>
            </a:r>
          </a:p>
          <a:p>
            <a:pPr lvl="0"/>
            <a:r>
              <a:rPr lang="id-ID" sz="2300" dirty="0" smtClean="0"/>
              <a:t>Mechanical know-how (penguasaan mekanis)</a:t>
            </a:r>
          </a:p>
          <a:p>
            <a:pPr lvl="0"/>
            <a:r>
              <a:rPr lang="id-ID" sz="2300" dirty="0" smtClean="0"/>
              <a:t>Moral character (karakter moral)</a:t>
            </a:r>
          </a:p>
          <a:p>
            <a:pPr lvl="0"/>
            <a:r>
              <a:rPr lang="id-ID" sz="2300" dirty="0" smtClean="0"/>
              <a:t>Musicality (permusikan)</a:t>
            </a:r>
          </a:p>
          <a:p>
            <a:pPr lvl="0"/>
            <a:r>
              <a:rPr lang="id-ID" sz="2300" dirty="0" smtClean="0"/>
              <a:t>Passionate interest in a specific topic (kegairahan mengikuti / mendalami topik tertentu)</a:t>
            </a:r>
          </a:p>
          <a:p>
            <a:pPr lvl="0"/>
            <a:r>
              <a:rPr lang="id-ID" sz="2300" dirty="0" smtClean="0"/>
              <a:t>Patience (kesabaran</a:t>
            </a:r>
            <a:r>
              <a:rPr lang="id-ID" sz="2300" dirty="0" smtClean="0"/>
              <a:t>)</a:t>
            </a:r>
            <a:endParaRPr lang="id-ID" sz="23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428596" y="785794"/>
            <a:ext cx="7858180" cy="4343400"/>
          </a:xfrm>
          <a:prstGeom prst="rect">
            <a:avLst/>
          </a:prstGeom>
        </p:spPr>
        <p:txBody>
          <a:bodyPr vert="horz" lIns="91440" tIns="45720" rIns="91440" bIns="45720" rtlCol="0">
            <a:noAutofit/>
          </a:bodyPr>
          <a:lstStyle/>
          <a:p>
            <a:pPr lvl="0"/>
            <a:r>
              <a:rPr lang="id-ID" sz="2300" dirty="0" smtClean="0"/>
              <a:t>Persistence (ketangguhan)</a:t>
            </a:r>
          </a:p>
          <a:p>
            <a:pPr lvl="0"/>
            <a:r>
              <a:rPr lang="id-ID" sz="2300" dirty="0" smtClean="0"/>
              <a:t>Physical coordination (kerapian fisik)</a:t>
            </a:r>
          </a:p>
          <a:p>
            <a:pPr lvl="0"/>
            <a:r>
              <a:rPr lang="id-ID" sz="2300" dirty="0" smtClean="0"/>
              <a:t>Political astuteness (kelihaian berpolitik)</a:t>
            </a:r>
          </a:p>
          <a:p>
            <a:pPr lvl="0"/>
            <a:r>
              <a:rPr lang="id-ID" sz="2300" dirty="0" smtClean="0"/>
              <a:t>Problem-solving capacity (kemampuan menghadapi masalah)</a:t>
            </a:r>
          </a:p>
          <a:p>
            <a:pPr lvl="0"/>
            <a:r>
              <a:rPr lang="id-ID" sz="2300" dirty="0" smtClean="0"/>
              <a:t>Reflectiveness (kemampuan merefleksikan</a:t>
            </a:r>
            <a:r>
              <a:rPr lang="id-ID" sz="2300" dirty="0" smtClean="0"/>
              <a:t>)</a:t>
            </a:r>
          </a:p>
          <a:p>
            <a:pPr lvl="0"/>
            <a:r>
              <a:rPr lang="id-ID" sz="2300" dirty="0" smtClean="0"/>
              <a:t>Resourcefulness </a:t>
            </a:r>
            <a:r>
              <a:rPr lang="id-ID" sz="2300" dirty="0" smtClean="0"/>
              <a:t>(kepandaian mengatasi masalah)</a:t>
            </a:r>
          </a:p>
          <a:p>
            <a:pPr lvl="0"/>
            <a:r>
              <a:rPr lang="id-ID" sz="2300" dirty="0" smtClean="0"/>
              <a:t>Self-discipline (disiplin-diri)</a:t>
            </a:r>
          </a:p>
          <a:p>
            <a:pPr lvl="0"/>
            <a:r>
              <a:rPr lang="id-ID" sz="2300" dirty="0" smtClean="0"/>
              <a:t>Sense of humor (naluri melucu)</a:t>
            </a:r>
          </a:p>
          <a:p>
            <a:pPr lvl="0"/>
            <a:r>
              <a:rPr lang="id-ID" sz="2300" dirty="0" smtClean="0"/>
              <a:t>Social savvy (pemahaman sosial)</a:t>
            </a:r>
          </a:p>
          <a:p>
            <a:pPr lvl="0"/>
            <a:r>
              <a:rPr lang="id-ID" sz="2300" dirty="0" smtClean="0"/>
              <a:t>Spiritual sensibility (ketajaman spiritual)</a:t>
            </a:r>
          </a:p>
          <a:p>
            <a:pPr lvl="0"/>
            <a:r>
              <a:rPr lang="id-ID" sz="2300" dirty="0" smtClean="0"/>
              <a:t>Strong will (kemauan keras)</a:t>
            </a:r>
          </a:p>
          <a:p>
            <a:r>
              <a:rPr lang="id-ID" sz="2300" dirty="0" smtClean="0"/>
              <a:t>Verbal ability (kemampuan mengungkapkan secara verbal)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14348" y="571480"/>
            <a:ext cx="8358214" cy="1097280"/>
          </a:xfrm>
          <a:prstGeom prst="rect">
            <a:avLst/>
          </a:prstGeom>
        </p:spPr>
        <p:txBody>
          <a:bodyPr vert="horz" lIns="91440" tIns="45720" rIns="91440" bIns="45720" rtlCol="0" anchor="ctr">
            <a:noAutofit/>
          </a:bodyPr>
          <a:lstStyle/>
          <a:p>
            <a:r>
              <a:rPr lang="id-ID" sz="4000" b="1" dirty="0" smtClean="0">
                <a:solidFill>
                  <a:srgbClr val="FF0000"/>
                </a:solidFill>
              </a:rPr>
              <a:t>JENIS-JENIS BAKAT</a:t>
            </a:r>
          </a:p>
          <a:p>
            <a:endParaRPr lang="id-ID" sz="4000" dirty="0">
              <a:solidFill>
                <a:srgbClr val="FF0000"/>
              </a:solidFill>
            </a:endParaRPr>
          </a:p>
        </p:txBody>
      </p:sp>
      <p:sp>
        <p:nvSpPr>
          <p:cNvPr id="9" name="Content Placeholder 2"/>
          <p:cNvSpPr txBox="1">
            <a:spLocks/>
          </p:cNvSpPr>
          <p:nvPr/>
        </p:nvSpPr>
        <p:spPr>
          <a:xfrm>
            <a:off x="714348" y="1428736"/>
            <a:ext cx="7786742" cy="4343400"/>
          </a:xfrm>
          <a:prstGeom prst="rect">
            <a:avLst/>
          </a:prstGeom>
        </p:spPr>
        <p:txBody>
          <a:bodyPr vert="horz" lIns="91440" tIns="45720" rIns="91440" bIns="45720" rtlCol="0">
            <a:noAutofit/>
          </a:bodyPr>
          <a:lstStyle/>
          <a:p>
            <a:r>
              <a:rPr lang="id-ID" sz="2300" b="1" dirty="0" smtClean="0"/>
              <a:t>Bakat umum</a:t>
            </a:r>
            <a:r>
              <a:rPr lang="id-ID" sz="2300" dirty="0" smtClean="0"/>
              <a:t>, merupakan kemampuan yang berupa potensi dasar yang bersifat umum, artinya setiap orang memiliki.</a:t>
            </a:r>
          </a:p>
          <a:p>
            <a:r>
              <a:rPr lang="id-ID" sz="2300" b="1" dirty="0" smtClean="0"/>
              <a:t>Bakat khusus</a:t>
            </a:r>
            <a:r>
              <a:rPr lang="id-ID" sz="2300" dirty="0" smtClean="0"/>
              <a:t>, merupakan kemampuan yang berupa potensi khusus, artinya tidak semua orang memiliki misalnya bakat seni, memimpin, berceramah, olahraga. Bakat khusus ini terbagi lagi menjadi beberapa macam, diantaranya:</a:t>
            </a:r>
          </a:p>
          <a:p>
            <a:pPr marL="457200" lvl="0" indent="-457200">
              <a:buAutoNum type="arabicPeriod"/>
            </a:pPr>
            <a:r>
              <a:rPr lang="id-ID" sz="2300" dirty="0" smtClean="0"/>
              <a:t>Bakat Verbal</a:t>
            </a:r>
          </a:p>
          <a:p>
            <a:pPr marL="457200" lvl="0" indent="-457200">
              <a:buAutoNum type="arabicPeriod"/>
            </a:pPr>
            <a:r>
              <a:rPr lang="id-ID" sz="2300" dirty="0" smtClean="0"/>
              <a:t>Bakat Numerikal</a:t>
            </a:r>
          </a:p>
          <a:p>
            <a:pPr marL="457200" lvl="0" indent="-457200">
              <a:buAutoNum type="arabicPeriod"/>
            </a:pPr>
            <a:r>
              <a:rPr lang="id-ID" sz="2300" dirty="0" smtClean="0"/>
              <a:t>Bakat </a:t>
            </a:r>
            <a:r>
              <a:rPr lang="id-ID" sz="2300" dirty="0" smtClean="0"/>
              <a:t>bahasa (linguistik), </a:t>
            </a:r>
            <a:endParaRPr lang="id-ID" sz="2300" dirty="0" smtClean="0"/>
          </a:p>
          <a:p>
            <a:pPr marL="457200" lvl="0" indent="-457200">
              <a:buAutoNum type="arabicPeriod"/>
            </a:pPr>
            <a:r>
              <a:rPr lang="id-ID" sz="2300" dirty="0" smtClean="0"/>
              <a:t>Bakat </a:t>
            </a:r>
            <a:r>
              <a:rPr lang="id-ID" sz="2300" dirty="0" smtClean="0"/>
              <a:t>kecepatan, ketelitian, klerikal, </a:t>
            </a:r>
            <a:r>
              <a:rPr lang="id-ID" sz="2300" dirty="0" smtClean="0"/>
              <a:t>yaitu</a:t>
            </a:r>
          </a:p>
          <a:p>
            <a:pPr marL="457200" lvl="0" indent="-457200">
              <a:buAutoNum type="arabicPeriod"/>
            </a:pPr>
            <a:r>
              <a:rPr lang="id-ID" sz="2300" dirty="0" smtClean="0"/>
              <a:t>Bakat </a:t>
            </a:r>
            <a:r>
              <a:rPr lang="id-ID" sz="2300" dirty="0" smtClean="0"/>
              <a:t>Relasi Ruang (spasial), </a:t>
            </a:r>
            <a:endParaRPr lang="id-ID" sz="2300" dirty="0" smtClean="0"/>
          </a:p>
          <a:p>
            <a:pPr marL="457200" lvl="0" indent="-457200">
              <a:buAutoNum type="arabicPeriod"/>
            </a:pPr>
            <a:r>
              <a:rPr lang="id-ID" sz="2300" dirty="0" smtClean="0"/>
              <a:t>Bakat Mekanik</a:t>
            </a:r>
          </a:p>
          <a:p>
            <a:pPr marL="457200" lvl="0" indent="-457200">
              <a:buAutoNum type="arabicPeriod"/>
            </a:pPr>
            <a:r>
              <a:rPr lang="id-ID" sz="2300" dirty="0" smtClean="0"/>
              <a:t>Bakat Abstrak, </a:t>
            </a:r>
          </a:p>
          <a:p>
            <a:pPr marL="457200" lvl="0" indent="-457200">
              <a:buAutoNum type="arabicPeriod"/>
            </a:pPr>
            <a:r>
              <a:rPr lang="id-ID" sz="2300" dirty="0" smtClean="0"/>
              <a:t>Bakat Skolastik, </a:t>
            </a:r>
          </a:p>
          <a:p>
            <a:r>
              <a:rPr lang="id-ID" sz="2300" b="1" dirty="0" smtClean="0"/>
              <a:t> </a:t>
            </a:r>
            <a:endParaRPr lang="id-ID" sz="2300" dirty="0" smtClean="0"/>
          </a:p>
          <a:p>
            <a:pPr marL="342900" lvl="0" indent="-342900">
              <a:buAutoNum type="arabicPeriod"/>
            </a:pPr>
            <a:endParaRPr kumimoji="0" lang="id-ID" sz="23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14348" y="831522"/>
            <a:ext cx="8358214" cy="1097280"/>
          </a:xfrm>
          <a:prstGeom prst="rect">
            <a:avLst/>
          </a:prstGeom>
        </p:spPr>
        <p:txBody>
          <a:bodyPr vert="horz" lIns="91440" tIns="45720" rIns="91440" bIns="45720" rtlCol="0" anchor="ctr">
            <a:noAutofit/>
          </a:bodyPr>
          <a:lstStyle/>
          <a:p>
            <a:r>
              <a:rPr lang="id-ID" sz="4000" b="1" dirty="0" smtClean="0">
                <a:solidFill>
                  <a:srgbClr val="FF0000"/>
                </a:solidFill>
              </a:rPr>
              <a:t>ANTARA POTENSIAL DAN AKTUAL</a:t>
            </a:r>
          </a:p>
          <a:p>
            <a:endParaRPr lang="id-ID" sz="4000" dirty="0">
              <a:solidFill>
                <a:srgbClr val="FF0000"/>
              </a:solidFill>
            </a:endParaRPr>
          </a:p>
        </p:txBody>
      </p:sp>
      <p:sp>
        <p:nvSpPr>
          <p:cNvPr id="9" name="Content Placeholder 2"/>
          <p:cNvSpPr txBox="1">
            <a:spLocks/>
          </p:cNvSpPr>
          <p:nvPr/>
        </p:nvSpPr>
        <p:spPr>
          <a:xfrm>
            <a:off x="714348" y="1800244"/>
            <a:ext cx="7786742" cy="4343400"/>
          </a:xfrm>
          <a:prstGeom prst="rect">
            <a:avLst/>
          </a:prstGeom>
        </p:spPr>
        <p:txBody>
          <a:bodyPr vert="horz" lIns="91440" tIns="45720" rIns="91440" bIns="45720" rtlCol="0">
            <a:noAutofit/>
          </a:bodyPr>
          <a:lstStyle/>
          <a:p>
            <a:r>
              <a:rPr lang="id-ID" sz="3300" b="1" dirty="0" smtClean="0"/>
              <a:t>Proses aktualisasi seperti apa saja yang bisa kita </a:t>
            </a:r>
            <a:r>
              <a:rPr lang="id-ID" sz="3300" b="1" dirty="0" smtClean="0"/>
              <a:t>lakukan?</a:t>
            </a:r>
            <a:r>
              <a:rPr lang="id-ID" sz="3300" b="1" dirty="0" smtClean="0"/>
              <a:t> </a:t>
            </a:r>
            <a:r>
              <a:rPr lang="id-ID" sz="3300" b="1" dirty="0" smtClean="0"/>
              <a:t>Berikut diantaranya</a:t>
            </a:r>
            <a:r>
              <a:rPr lang="id-ID" sz="3300" b="1" dirty="0" smtClean="0"/>
              <a:t>:</a:t>
            </a:r>
          </a:p>
          <a:p>
            <a:pPr marL="514350" indent="-514350">
              <a:buAutoNum type="arabicPeriod"/>
            </a:pPr>
            <a:r>
              <a:rPr lang="id-ID" sz="3300" b="1" dirty="0" smtClean="0"/>
              <a:t>Hasrat </a:t>
            </a:r>
            <a:r>
              <a:rPr lang="id-ID" sz="3300" b="1" dirty="0" smtClean="0"/>
              <a:t>sejati (</a:t>
            </a:r>
            <a:r>
              <a:rPr lang="id-ID" sz="3300" b="1" i="1" dirty="0" smtClean="0"/>
              <a:t>inner calling</a:t>
            </a:r>
            <a:r>
              <a:rPr lang="id-ID" sz="3300" b="1" dirty="0" smtClean="0"/>
              <a:t>) </a:t>
            </a:r>
            <a:endParaRPr lang="id-ID" sz="3300" b="1" dirty="0" smtClean="0"/>
          </a:p>
          <a:p>
            <a:pPr marL="514350" indent="-514350">
              <a:buAutoNum type="arabicPeriod"/>
            </a:pPr>
            <a:r>
              <a:rPr lang="id-ID" sz="3300" b="1" dirty="0" smtClean="0"/>
              <a:t>Pembuktian diri</a:t>
            </a:r>
          </a:p>
          <a:p>
            <a:pPr marL="514350" indent="-514350">
              <a:buAutoNum type="arabicPeriod"/>
            </a:pPr>
            <a:r>
              <a:rPr lang="id-ID" sz="3300" b="1" dirty="0" smtClean="0"/>
              <a:t>Perbandingan positif</a:t>
            </a:r>
          </a:p>
          <a:p>
            <a:pPr marL="514350" indent="-514350">
              <a:buAutoNum type="arabicPeriod"/>
            </a:pPr>
            <a:r>
              <a:rPr lang="id-ID" sz="3300" b="1" dirty="0" smtClean="0"/>
              <a:t>Pengasahan </a:t>
            </a:r>
            <a:r>
              <a:rPr lang="id-ID" sz="3300" b="1" dirty="0" smtClean="0"/>
              <a:t>(</a:t>
            </a:r>
            <a:r>
              <a:rPr lang="id-ID" sz="3300" b="1" i="1" dirty="0" smtClean="0"/>
              <a:t>Practicing</a:t>
            </a:r>
            <a:r>
              <a:rPr lang="id-ID" sz="3300" b="1" dirty="0" smtClean="0"/>
              <a:t>)</a:t>
            </a:r>
          </a:p>
          <a:p>
            <a:pPr marL="514350" indent="-514350">
              <a:buAutoNum type="arabicPeriod"/>
            </a:pPr>
            <a:r>
              <a:rPr lang="id-ID" sz="3300" b="1" dirty="0" smtClean="0"/>
              <a:t>Penempatan </a:t>
            </a:r>
            <a:r>
              <a:rPr lang="id-ID" sz="3300" b="1" dirty="0" smtClean="0"/>
              <a:t>/ penyaluran</a:t>
            </a:r>
            <a:endParaRPr lang="id-ID" sz="3300" dirty="0" smtClean="0"/>
          </a:p>
          <a:p>
            <a:r>
              <a:rPr lang="id-ID" sz="2300" b="1" dirty="0" smtClean="0"/>
              <a:t> </a:t>
            </a:r>
            <a:endParaRPr lang="id-ID" sz="2300" dirty="0" smtClean="0"/>
          </a:p>
          <a:p>
            <a:pPr marL="342900" lvl="0" indent="-342900">
              <a:buAutoNum type="arabicPeriod"/>
            </a:pPr>
            <a:endParaRPr kumimoji="0" lang="id-ID" sz="23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2408</TotalTime>
  <Words>579</Words>
  <Application>Microsoft Office PowerPoint</Application>
  <PresentationFormat>On-screen Show (4:3)</PresentationFormat>
  <Paragraphs>69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9</cp:revision>
  <dcterms:created xsi:type="dcterms:W3CDTF">2016-07-21T12:45:39Z</dcterms:created>
  <dcterms:modified xsi:type="dcterms:W3CDTF">2016-07-24T08:11:36Z</dcterms:modified>
</cp:coreProperties>
</file>