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93" r:id="rId3"/>
    <p:sldId id="256" r:id="rId4"/>
    <p:sldId id="262" r:id="rId5"/>
    <p:sldId id="272" r:id="rId6"/>
    <p:sldId id="259" r:id="rId7"/>
    <p:sldId id="263" r:id="rId8"/>
    <p:sldId id="269" r:id="rId9"/>
    <p:sldId id="288" r:id="rId10"/>
    <p:sldId id="292" r:id="rId11"/>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27/10/2017</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27/10/2017</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pic>
        <p:nvPicPr>
          <p:cNvPr id="8" name="Picture 7" descr="IMG_20150808_101615.JPG"/>
          <p:cNvPicPr>
            <a:picLocks noChangeAspect="1"/>
          </p:cNvPicPr>
          <p:nvPr/>
        </p:nvPicPr>
        <p:blipFill>
          <a:blip r:embed="rId3"/>
          <a:stretch>
            <a:fillRect/>
          </a:stretch>
        </p:blipFill>
        <p:spPr>
          <a:xfrm>
            <a:off x="0" y="2514600"/>
            <a:ext cx="2667000" cy="4343400"/>
          </a:xfrm>
          <a:prstGeom prst="rect">
            <a:avLst/>
          </a:prstGeom>
        </p:spPr>
      </p:pic>
      <p:sp>
        <p:nvSpPr>
          <p:cNvPr id="9" name="Title 1"/>
          <p:cNvSpPr>
            <a:spLocks noGrp="1"/>
          </p:cNvSpPr>
          <p:nvPr>
            <p:ph type="ctrTitle"/>
          </p:nvPr>
        </p:nvSpPr>
        <p:spPr>
          <a:xfrm>
            <a:off x="3214678" y="2500306"/>
            <a:ext cx="5105400" cy="2868168"/>
          </a:xfrm>
        </p:spPr>
        <p:txBody>
          <a:bodyPr/>
          <a:lstStyle/>
          <a:p>
            <a:r>
              <a:rPr lang="en-US" dirty="0" smtClean="0">
                <a:solidFill>
                  <a:srgbClr val="FF0000"/>
                </a:solidFill>
              </a:rPr>
              <a:t>SELAMAT DATANG</a:t>
            </a:r>
            <a:br>
              <a:rPr lang="en-US" dirty="0" smtClean="0">
                <a:solidFill>
                  <a:srgbClr val="FF0000"/>
                </a:solidFill>
              </a:rPr>
            </a:br>
            <a:r>
              <a:rPr lang="en-US" dirty="0" smtClean="0">
                <a:solidFill>
                  <a:srgbClr val="FF0000"/>
                </a:solidFill>
              </a:rPr>
              <a:t>PARA PEMENANG</a:t>
            </a:r>
            <a:endParaRPr lang="en-US" dirty="0">
              <a:solidFill>
                <a:srgbClr val="FF0000"/>
              </a:solidFill>
            </a:endParaRPr>
          </a:p>
        </p:txBody>
      </p:sp>
      <p:sp>
        <p:nvSpPr>
          <p:cNvPr id="10" name="Subtitle 2"/>
          <p:cNvSpPr>
            <a:spLocks noGrp="1"/>
          </p:cNvSpPr>
          <p:nvPr>
            <p:ph type="subTitle" idx="1"/>
          </p:nvPr>
        </p:nvSpPr>
        <p:spPr>
          <a:xfrm>
            <a:off x="3354442" y="4714884"/>
            <a:ext cx="5114778" cy="1914516"/>
          </a:xfrm>
        </p:spPr>
        <p:txBody>
          <a:bodyPr>
            <a:normAutofit fontScale="25000" lnSpcReduction="20000"/>
          </a:bodyPr>
          <a:lstStyle/>
          <a:p>
            <a:r>
              <a:rPr lang="en-US" sz="8000" dirty="0" smtClean="0">
                <a:solidFill>
                  <a:schemeClr val="tx1"/>
                </a:solidFill>
              </a:rPr>
              <a:t>                          </a:t>
            </a:r>
            <a:r>
              <a:rPr lang="en-US" sz="8000" dirty="0" smtClean="0">
                <a:solidFill>
                  <a:srgbClr val="FF0000"/>
                </a:solidFill>
              </a:rPr>
              <a:t>SISWA </a:t>
            </a:r>
            <a:r>
              <a:rPr lang="en-US" sz="8000" dirty="0" smtClean="0">
                <a:solidFill>
                  <a:srgbClr val="FF0000"/>
                </a:solidFill>
              </a:rPr>
              <a:t>SMPN 1 PRAMBON</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algn="r"/>
            <a:r>
              <a:rPr lang="en-US" sz="9600" dirty="0" smtClean="0">
                <a:solidFill>
                  <a:schemeClr val="tx1"/>
                </a:solidFill>
              </a:rPr>
              <a:t>                </a:t>
            </a:r>
            <a:r>
              <a:rPr lang="en-US" sz="9600" dirty="0" smtClean="0">
                <a:solidFill>
                  <a:schemeClr val="tx1"/>
                </a:solidFill>
              </a:rPr>
              <a:t>                                                   </a:t>
            </a:r>
            <a:r>
              <a:rPr lang="en-US" sz="8000" dirty="0" err="1" smtClean="0">
                <a:solidFill>
                  <a:srgbClr val="002060"/>
                </a:solidFill>
              </a:rPr>
              <a:t>Layanan</a:t>
            </a:r>
            <a:r>
              <a:rPr lang="en-US" sz="8000" dirty="0" smtClean="0">
                <a:solidFill>
                  <a:srgbClr val="002060"/>
                </a:solidFill>
              </a:rPr>
              <a:t> </a:t>
            </a:r>
            <a:r>
              <a:rPr lang="en-US" sz="8000" dirty="0" err="1" smtClean="0">
                <a:solidFill>
                  <a:srgbClr val="002060"/>
                </a:solidFill>
              </a:rPr>
              <a:t>Bimbingan</a:t>
            </a:r>
            <a:r>
              <a:rPr lang="en-US" sz="8000" dirty="0" smtClean="0">
                <a:solidFill>
                  <a:srgbClr val="002060"/>
                </a:solidFill>
              </a:rPr>
              <a:t> </a:t>
            </a:r>
            <a:r>
              <a:rPr lang="en-US" sz="8000" dirty="0" err="1" smtClean="0">
                <a:solidFill>
                  <a:srgbClr val="002060"/>
                </a:solidFill>
              </a:rPr>
              <a:t>Klasikal</a:t>
            </a:r>
            <a:endParaRPr lang="en-US" sz="8000" dirty="0">
              <a:solidFill>
                <a:srgbClr val="00206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643174" y="285728"/>
            <a:ext cx="6047681" cy="1754326"/>
          </a:xfrm>
          <a:prstGeom prst="rect">
            <a:avLst/>
          </a:prstGeom>
        </p:spPr>
        <p:txBody>
          <a:bodyPr wrap="none">
            <a:spAutoFit/>
          </a:bodyPr>
          <a:lstStyle/>
          <a:p>
            <a:r>
              <a:rPr lang="id-ID" sz="5400" b="1" dirty="0" smtClean="0">
                <a:solidFill>
                  <a:srgbClr val="FF0000"/>
                </a:solidFill>
              </a:rPr>
              <a:t>MEMBANGUN RASA</a:t>
            </a:r>
            <a:endParaRPr lang="id-ID" sz="5400" dirty="0" smtClean="0">
              <a:solidFill>
                <a:srgbClr val="FF0000"/>
              </a:solidFill>
            </a:endParaRPr>
          </a:p>
          <a:p>
            <a:r>
              <a:rPr lang="id-ID" sz="5400" b="1" dirty="0" smtClean="0">
                <a:solidFill>
                  <a:srgbClr val="FF0000"/>
                </a:solidFill>
              </a:rPr>
              <a:t>           PERCAYA DIRI</a:t>
            </a:r>
            <a:endParaRPr lang="id-ID" sz="4500" dirty="0">
              <a:solidFill>
                <a:srgbClr val="FF0000"/>
              </a:solidFill>
            </a:endParaRPr>
          </a:p>
        </p:txBody>
      </p:sp>
      <p:sp>
        <p:nvSpPr>
          <p:cNvPr id="7" name="Rectangle 6"/>
          <p:cNvSpPr/>
          <p:nvPr/>
        </p:nvSpPr>
        <p:spPr>
          <a:xfrm>
            <a:off x="1071538" y="3571592"/>
            <a:ext cx="6715172" cy="2015936"/>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Dapat  memahami dan meningkatkan rasa percaya diri dengan baik untuk mencapai tujuan hidupnya</a:t>
            </a:r>
            <a:endParaRPr lang="id-ID" sz="2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643182"/>
            <a:ext cx="8286808" cy="4343400"/>
          </a:xfrm>
          <a:prstGeom prst="rect">
            <a:avLst/>
          </a:prstGeom>
        </p:spPr>
        <p:txBody>
          <a:bodyPr vert="horz" lIns="91440" tIns="45720" rIns="91440" bIns="45720" rtlCol="0">
            <a:noAutofit/>
          </a:bodyPr>
          <a:lstStyle/>
          <a:p>
            <a:pPr algn="ctr"/>
            <a:r>
              <a:rPr lang="id-ID" sz="2200" dirty="0" smtClean="0"/>
              <a:t>Menurut Thursan Hakim, dalam bukunya </a:t>
            </a:r>
            <a:r>
              <a:rPr lang="id-ID" sz="2200" i="1" dirty="0" smtClean="0"/>
              <a:t>Mengatasi Rasa Tidak Percaya Diri</a:t>
            </a:r>
            <a:r>
              <a:rPr lang="id-ID" sz="2200" dirty="0" smtClean="0"/>
              <a:t> pengertian rasa percaya diri secara sederhana bisa dikatakan sebagai suatu keyakinan seseorang terhadap segala aspek kelebihan yang dimilikinya dan keyakinan tersebut membuatnya merasa mampu untuk bisa mencapai berbagai tujuan dalam hidupnya. Pendapat lain yang tidak jauh berbeda dinyatakan Anita Lie dalam bukunya </a:t>
            </a:r>
            <a:r>
              <a:rPr lang="id-ID" sz="2200" i="1" dirty="0" smtClean="0"/>
              <a:t>101 Cara Menumbuhkan Percaya Diri Anak</a:t>
            </a:r>
            <a:r>
              <a:rPr lang="id-ID" sz="2200" dirty="0" smtClean="0"/>
              <a:t> bahwa percaya diri berarti yakin akan kemampuannya untuk menyelesaikan suatu pekerjaan dan masalah. Dengan percaya diri, seseorang merasa dirinya berharga dan mempunyai kemampuan menjalani kehidupan, mempertimbangkan berbagai pilihan dan membuat keputusan sendiri.</a:t>
            </a:r>
            <a:endParaRPr lang="id-ID" sz="2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642910" y="285728"/>
            <a:ext cx="8215370" cy="1097280"/>
          </a:xfrm>
          <a:prstGeom prst="rect">
            <a:avLst/>
          </a:prstGeom>
        </p:spPr>
        <p:txBody>
          <a:bodyPr vert="horz" lIns="91440" tIns="45720" rIns="91440" bIns="45720" rtlCol="0" anchor="ctr">
            <a:normAutofit/>
          </a:bodyPr>
          <a:lstStyle/>
          <a:p>
            <a:pPr lvl="0">
              <a:spcBef>
                <a:spcPct val="0"/>
              </a:spcBef>
              <a:defRPr/>
            </a:pPr>
            <a:r>
              <a:rPr kumimoji="0" lang="id-ID" sz="4400" b="1" i="0" u="none" strike="noStrike" kern="1200" cap="none" spc="0" normalizeH="0" baseline="0" noProof="0" dirty="0" smtClean="0">
                <a:ln>
                  <a:noFill/>
                </a:ln>
                <a:solidFill>
                  <a:srgbClr val="FF0000"/>
                </a:solidFill>
                <a:effectLst/>
                <a:uLnTx/>
                <a:uFillTx/>
                <a:ea typeface="+mj-ea"/>
                <a:cs typeface="+mj-cs"/>
              </a:rPr>
              <a:t>PENGERTIAN</a:t>
            </a:r>
            <a:endParaRPr kumimoji="0" lang="id-ID" sz="4100" b="1" i="0" u="none" strike="noStrike" kern="1200" cap="none" spc="0" normalizeH="0" baseline="0" noProof="0" dirty="0" smtClean="0">
              <a:ln>
                <a:noFill/>
              </a:ln>
              <a:solidFill>
                <a:srgbClr val="FF0000"/>
              </a:solidFill>
              <a:effectLst/>
              <a:uLnTx/>
              <a:uFillTx/>
              <a:ea typeface="+mj-ea"/>
              <a:cs typeface="+mj-cs"/>
            </a:endParaRPr>
          </a:p>
        </p:txBody>
      </p:sp>
      <p:sp>
        <p:nvSpPr>
          <p:cNvPr id="9" name="Content Placeholder 2"/>
          <p:cNvSpPr txBox="1">
            <a:spLocks/>
          </p:cNvSpPr>
          <p:nvPr/>
        </p:nvSpPr>
        <p:spPr>
          <a:xfrm>
            <a:off x="642910" y="1443054"/>
            <a:ext cx="8286808" cy="4343400"/>
          </a:xfrm>
          <a:prstGeom prst="rect">
            <a:avLst/>
          </a:prstGeom>
        </p:spPr>
        <p:txBody>
          <a:bodyPr vert="horz" lIns="91440" tIns="45720" rIns="91440" bIns="45720" rtlCol="0">
            <a:noAutofit/>
          </a:bodyPr>
          <a:lstStyle/>
          <a:p>
            <a:r>
              <a:rPr lang="en-US" sz="2400" dirty="0" err="1" smtClean="0"/>
              <a:t>Menurut</a:t>
            </a:r>
            <a:r>
              <a:rPr lang="en-US" sz="2400" dirty="0" smtClean="0"/>
              <a:t> </a:t>
            </a:r>
            <a:r>
              <a:rPr lang="en-US" sz="2400" dirty="0" err="1" smtClean="0"/>
              <a:t>Thantaway</a:t>
            </a:r>
            <a:r>
              <a:rPr lang="en-US" sz="2400" dirty="0" smtClean="0"/>
              <a:t> </a:t>
            </a:r>
            <a:r>
              <a:rPr lang="en-US" sz="2400" dirty="0" err="1" smtClean="0"/>
              <a:t>dalam</a:t>
            </a:r>
            <a:r>
              <a:rPr lang="en-US" sz="2400" dirty="0" smtClean="0"/>
              <a:t> </a:t>
            </a:r>
            <a:r>
              <a:rPr lang="en-US" sz="2400" dirty="0" err="1" smtClean="0"/>
              <a:t>Kamus</a:t>
            </a:r>
            <a:r>
              <a:rPr lang="en-US" sz="2400" dirty="0" smtClean="0"/>
              <a:t> </a:t>
            </a:r>
            <a:r>
              <a:rPr lang="en-US" sz="2400" dirty="0" err="1" smtClean="0"/>
              <a:t>istilah</a:t>
            </a:r>
            <a:r>
              <a:rPr lang="en-US" sz="2400" dirty="0" smtClean="0"/>
              <a:t> </a:t>
            </a:r>
            <a:r>
              <a:rPr lang="en-US" sz="2400" dirty="0" err="1" smtClean="0"/>
              <a:t>Bimbingan</a:t>
            </a:r>
            <a:r>
              <a:rPr lang="en-US" sz="2400" dirty="0" smtClean="0"/>
              <a:t> </a:t>
            </a:r>
            <a:r>
              <a:rPr lang="en-US" sz="2400" dirty="0" err="1" smtClean="0"/>
              <a:t>dan</a:t>
            </a:r>
            <a:r>
              <a:rPr lang="en-US" sz="2400" dirty="0" smtClean="0"/>
              <a:t> </a:t>
            </a:r>
            <a:r>
              <a:rPr lang="en-US" sz="2400" dirty="0" err="1" smtClean="0"/>
              <a:t>Konseling</a:t>
            </a:r>
            <a:r>
              <a:rPr lang="en-US" sz="2400" dirty="0" smtClean="0"/>
              <a:t> (2005:87), </a:t>
            </a:r>
            <a:r>
              <a:rPr lang="en-US" sz="2400" b="1" dirty="0" err="1" smtClean="0"/>
              <a:t>percaya</a:t>
            </a:r>
            <a:r>
              <a:rPr lang="en-US" sz="2400" b="1" dirty="0" smtClean="0"/>
              <a:t> </a:t>
            </a:r>
            <a:r>
              <a:rPr lang="en-US" sz="2400" b="1" dirty="0" err="1" smtClean="0"/>
              <a:t>diri</a:t>
            </a:r>
            <a:r>
              <a:rPr lang="en-US" sz="2400" dirty="0" smtClean="0"/>
              <a:t> </a:t>
            </a:r>
            <a:r>
              <a:rPr lang="en-US" sz="2400" dirty="0" err="1" smtClean="0"/>
              <a:t>adalah</a:t>
            </a:r>
            <a:r>
              <a:rPr lang="en-US" sz="2400" dirty="0" smtClean="0"/>
              <a:t> </a:t>
            </a:r>
            <a:r>
              <a:rPr lang="en-US" sz="2400" dirty="0" err="1" smtClean="0"/>
              <a:t>kondisi</a:t>
            </a:r>
            <a:r>
              <a:rPr lang="en-US" sz="2400" dirty="0" smtClean="0"/>
              <a:t> mental </a:t>
            </a:r>
            <a:r>
              <a:rPr lang="en-US" sz="2400" dirty="0" err="1" smtClean="0"/>
              <a:t>atau</a:t>
            </a:r>
            <a:r>
              <a:rPr lang="en-US" sz="2400" dirty="0" smtClean="0"/>
              <a:t> </a:t>
            </a:r>
            <a:r>
              <a:rPr lang="en-US" sz="2400" dirty="0" err="1" smtClean="0"/>
              <a:t>psikologis</a:t>
            </a:r>
            <a:r>
              <a:rPr lang="en-US" sz="2400" dirty="0" smtClean="0"/>
              <a:t> </a:t>
            </a:r>
            <a:r>
              <a:rPr lang="en-US" sz="2400" dirty="0" err="1" smtClean="0"/>
              <a:t>diri</a:t>
            </a:r>
            <a:r>
              <a:rPr lang="en-US" sz="2400" dirty="0" smtClean="0"/>
              <a:t> </a:t>
            </a:r>
            <a:r>
              <a:rPr lang="en-US" sz="2400" dirty="0" err="1" smtClean="0"/>
              <a:t>seseorang</a:t>
            </a:r>
            <a:r>
              <a:rPr lang="en-US" sz="2400" dirty="0" smtClean="0"/>
              <a:t> yang </a:t>
            </a:r>
            <a:r>
              <a:rPr lang="en-US" sz="2400" dirty="0" err="1" smtClean="0"/>
              <a:t>memberi</a:t>
            </a:r>
            <a:r>
              <a:rPr lang="en-US" sz="2400" dirty="0" smtClean="0"/>
              <a:t> </a:t>
            </a:r>
            <a:r>
              <a:rPr lang="en-US" sz="2400" dirty="0" err="1" smtClean="0"/>
              <a:t>keyakinan</a:t>
            </a:r>
            <a:r>
              <a:rPr lang="en-US" sz="2400" dirty="0" smtClean="0"/>
              <a:t> </a:t>
            </a:r>
            <a:r>
              <a:rPr lang="en-US" sz="2400" dirty="0" err="1" smtClean="0"/>
              <a:t>kuat</a:t>
            </a:r>
            <a:r>
              <a:rPr lang="en-US" sz="2400" dirty="0" smtClean="0"/>
              <a:t> </a:t>
            </a:r>
            <a:r>
              <a:rPr lang="en-US" sz="2400" dirty="0" err="1" smtClean="0"/>
              <a:t>pada</a:t>
            </a:r>
            <a:r>
              <a:rPr lang="en-US" sz="2400" dirty="0" smtClean="0"/>
              <a:t> </a:t>
            </a:r>
            <a:r>
              <a:rPr lang="en-US" sz="2400" dirty="0" err="1" smtClean="0"/>
              <a:t>dirinya</a:t>
            </a:r>
            <a:r>
              <a:rPr lang="en-US" sz="2400" dirty="0" smtClean="0"/>
              <a:t> </a:t>
            </a:r>
            <a:r>
              <a:rPr lang="en-US" sz="2400" dirty="0" err="1" smtClean="0"/>
              <a:t>untuk</a:t>
            </a:r>
            <a:r>
              <a:rPr lang="en-US" sz="2400" dirty="0" smtClean="0"/>
              <a:t> </a:t>
            </a:r>
            <a:r>
              <a:rPr lang="en-US" sz="2400" dirty="0" err="1" smtClean="0"/>
              <a:t>berbuat</a:t>
            </a:r>
            <a:r>
              <a:rPr lang="en-US" sz="2400" dirty="0" smtClean="0"/>
              <a:t> </a:t>
            </a:r>
            <a:r>
              <a:rPr lang="en-US" sz="2400" dirty="0" err="1" smtClean="0"/>
              <a:t>atau</a:t>
            </a:r>
            <a:r>
              <a:rPr lang="en-US" sz="2400" dirty="0" smtClean="0"/>
              <a:t> </a:t>
            </a:r>
            <a:r>
              <a:rPr lang="en-US" sz="2400" dirty="0" err="1" smtClean="0"/>
              <a:t>melakukan</a:t>
            </a:r>
            <a:r>
              <a:rPr lang="en-US" sz="2400" dirty="0" smtClean="0"/>
              <a:t> </a:t>
            </a:r>
            <a:r>
              <a:rPr lang="en-US" sz="2400" dirty="0" err="1" smtClean="0"/>
              <a:t>sesuatu</a:t>
            </a:r>
            <a:r>
              <a:rPr lang="en-US" sz="2400" dirty="0" smtClean="0"/>
              <a:t> </a:t>
            </a:r>
            <a:r>
              <a:rPr lang="en-US" sz="2400" dirty="0" err="1" smtClean="0"/>
              <a:t>tindakan</a:t>
            </a:r>
            <a:r>
              <a:rPr lang="en-US" sz="2400" dirty="0" smtClean="0"/>
              <a:t>. </a:t>
            </a:r>
            <a:r>
              <a:rPr lang="en-US" sz="2400" dirty="0" err="1" smtClean="0"/>
              <a:t>Orang</a:t>
            </a:r>
            <a:r>
              <a:rPr lang="en-US" sz="2400" dirty="0" smtClean="0"/>
              <a:t> yang </a:t>
            </a:r>
            <a:r>
              <a:rPr lang="en-US" sz="2400" dirty="0" err="1" smtClean="0"/>
              <a:t>tidak</a:t>
            </a:r>
            <a:r>
              <a:rPr lang="en-US" sz="2400" dirty="0" smtClean="0"/>
              <a:t> </a:t>
            </a:r>
            <a:r>
              <a:rPr lang="en-US" sz="2400" dirty="0" err="1" smtClean="0"/>
              <a:t>percaya</a:t>
            </a:r>
            <a:r>
              <a:rPr lang="en-US" sz="2400" dirty="0" smtClean="0"/>
              <a:t> </a:t>
            </a:r>
            <a:r>
              <a:rPr lang="en-US" sz="2400" dirty="0" err="1" smtClean="0"/>
              <a:t>diri</a:t>
            </a:r>
            <a:r>
              <a:rPr lang="en-US" sz="2400" dirty="0" smtClean="0"/>
              <a:t> </a:t>
            </a:r>
            <a:r>
              <a:rPr lang="en-US" sz="2400" dirty="0" err="1" smtClean="0"/>
              <a:t>memiliki</a:t>
            </a:r>
            <a:r>
              <a:rPr lang="en-US" sz="2400" dirty="0" smtClean="0"/>
              <a:t> </a:t>
            </a:r>
            <a:r>
              <a:rPr lang="en-US" sz="2400" dirty="0" err="1" smtClean="0"/>
              <a:t>konsep</a:t>
            </a:r>
            <a:r>
              <a:rPr lang="en-US" sz="2400" dirty="0" smtClean="0"/>
              <a:t> </a:t>
            </a:r>
            <a:r>
              <a:rPr lang="en-US" sz="2400" dirty="0" err="1" smtClean="0"/>
              <a:t>diri</a:t>
            </a:r>
            <a:r>
              <a:rPr lang="en-US" sz="2400" dirty="0" smtClean="0"/>
              <a:t> </a:t>
            </a:r>
            <a:r>
              <a:rPr lang="en-US" sz="2400" dirty="0" err="1" smtClean="0"/>
              <a:t>negatif</a:t>
            </a:r>
            <a:r>
              <a:rPr lang="en-US" sz="2400" dirty="0" smtClean="0"/>
              <a:t>, </a:t>
            </a:r>
            <a:r>
              <a:rPr lang="en-US" sz="2400" dirty="0" err="1" smtClean="0"/>
              <a:t>kurang</a:t>
            </a:r>
            <a:r>
              <a:rPr lang="en-US" sz="2400" dirty="0" smtClean="0"/>
              <a:t> </a:t>
            </a:r>
            <a:r>
              <a:rPr lang="en-US" sz="2400" dirty="0" err="1" smtClean="0"/>
              <a:t>percaya</a:t>
            </a:r>
            <a:r>
              <a:rPr lang="en-US" sz="2400" dirty="0" smtClean="0"/>
              <a:t> </a:t>
            </a:r>
            <a:r>
              <a:rPr lang="en-US" sz="2400" dirty="0" err="1" smtClean="0"/>
              <a:t>pada</a:t>
            </a:r>
            <a:r>
              <a:rPr lang="en-US" sz="2400" dirty="0" smtClean="0"/>
              <a:t> </a:t>
            </a:r>
            <a:r>
              <a:rPr lang="en-US" sz="2400" dirty="0" err="1" smtClean="0"/>
              <a:t>kemampuannya</a:t>
            </a:r>
            <a:r>
              <a:rPr lang="en-US" sz="2400" dirty="0" smtClean="0"/>
              <a:t>, </a:t>
            </a:r>
            <a:r>
              <a:rPr lang="en-US" sz="2400" dirty="0" err="1" smtClean="0"/>
              <a:t>karena</a:t>
            </a:r>
            <a:r>
              <a:rPr lang="en-US" sz="2400" dirty="0" smtClean="0"/>
              <a:t> </a:t>
            </a:r>
            <a:r>
              <a:rPr lang="en-US" sz="2400" dirty="0" err="1" smtClean="0"/>
              <a:t>itu</a:t>
            </a:r>
            <a:r>
              <a:rPr lang="en-US" sz="2400" dirty="0" smtClean="0"/>
              <a:t> </a:t>
            </a:r>
            <a:r>
              <a:rPr lang="en-US" sz="2400" dirty="0" err="1" smtClean="0"/>
              <a:t>sering</a:t>
            </a:r>
            <a:r>
              <a:rPr lang="en-US" sz="2400" dirty="0" smtClean="0"/>
              <a:t> </a:t>
            </a:r>
            <a:r>
              <a:rPr lang="en-US" sz="2400" dirty="0" err="1" smtClean="0"/>
              <a:t>menutup</a:t>
            </a:r>
            <a:r>
              <a:rPr lang="en-US" sz="2400" dirty="0" smtClean="0"/>
              <a:t> </a:t>
            </a:r>
            <a:r>
              <a:rPr lang="en-US" sz="2400" dirty="0" err="1" smtClean="0"/>
              <a:t>diri</a:t>
            </a:r>
            <a:r>
              <a:rPr lang="en-US" sz="2400" dirty="0" smtClean="0"/>
              <a:t>.</a:t>
            </a:r>
            <a:endParaRPr lang="id-ID" sz="2400" dirty="0" smtClean="0"/>
          </a:p>
          <a:p>
            <a:r>
              <a:rPr lang="id-ID" sz="2400" dirty="0" smtClean="0"/>
              <a:t>Menurut  Spencer  percaya diri adalah keyakinan pada kemampuan dan penilaian diri atau citra sendiri, termasuk atas kemampuan dirinya yang diwujudkan dalam lingkungan yang semakin menantang serta percaya pada keputusan dan pendapatnya utnuk mengatasi kegagalan secara konstruktif.</a:t>
            </a:r>
            <a:endParaRPr lang="id-ID"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785786" y="642918"/>
            <a:ext cx="8215370" cy="1097280"/>
          </a:xfrm>
          <a:prstGeom prst="rect">
            <a:avLst/>
          </a:prstGeom>
        </p:spPr>
        <p:txBody>
          <a:bodyPr vert="horz" lIns="91440" tIns="45720" rIns="91440" bIns="45720" rtlCol="0" anchor="ctr">
            <a:normAutofit/>
          </a:bodyPr>
          <a:lstStyle/>
          <a:p>
            <a:r>
              <a:rPr lang="id-ID" sz="4000" b="1" dirty="0" smtClean="0">
                <a:solidFill>
                  <a:srgbClr val="FF0000"/>
                </a:solidFill>
              </a:rPr>
              <a:t>Ciri – ciri Rasa Percaya Diri</a:t>
            </a:r>
            <a:endParaRPr lang="id-ID" sz="4000" dirty="0" smtClean="0">
              <a:solidFill>
                <a:srgbClr val="FF0000"/>
              </a:solidFill>
            </a:endParaRPr>
          </a:p>
        </p:txBody>
      </p:sp>
      <p:sp>
        <p:nvSpPr>
          <p:cNvPr id="9" name="Content Placeholder 2"/>
          <p:cNvSpPr txBox="1">
            <a:spLocks/>
          </p:cNvSpPr>
          <p:nvPr/>
        </p:nvSpPr>
        <p:spPr>
          <a:xfrm>
            <a:off x="571472" y="1571612"/>
            <a:ext cx="8286808" cy="4343400"/>
          </a:xfrm>
          <a:prstGeom prst="rect">
            <a:avLst/>
          </a:prstGeom>
        </p:spPr>
        <p:txBody>
          <a:bodyPr vert="horz" lIns="91440" tIns="45720" rIns="91440" bIns="45720" rtlCol="0">
            <a:noAutofit/>
          </a:bodyPr>
          <a:lstStyle/>
          <a:p>
            <a:pPr marL="515938" lvl="3" indent="-342900">
              <a:buAutoNum type="arabicPeriod"/>
            </a:pPr>
            <a:r>
              <a:rPr lang="id-ID" sz="4000" dirty="0" smtClean="0"/>
              <a:t>Berani Tampil Beda</a:t>
            </a:r>
          </a:p>
          <a:p>
            <a:pPr marL="515938" lvl="3" indent="-342900">
              <a:buAutoNum type="arabicPeriod"/>
            </a:pPr>
            <a:r>
              <a:rPr lang="id-ID" sz="4000" dirty="0" smtClean="0"/>
              <a:t>Berani Menerima Tantangan</a:t>
            </a:r>
          </a:p>
          <a:p>
            <a:pPr marL="515938" lvl="3" indent="-342900">
              <a:buAutoNum type="arabicPeriod"/>
            </a:pPr>
            <a:r>
              <a:rPr lang="id-ID" sz="4000" dirty="0" smtClean="0"/>
              <a:t>Asertif</a:t>
            </a:r>
          </a:p>
          <a:p>
            <a:pPr marL="515938" lvl="3" indent="-342900">
              <a:buAutoNum type="arabicPeriod"/>
            </a:pPr>
            <a:r>
              <a:rPr lang="id-ID" sz="4000" dirty="0" smtClean="0"/>
              <a:t>Mandiri</a:t>
            </a:r>
          </a:p>
          <a:p>
            <a:pPr marL="515938" lvl="3" indent="-342900">
              <a:buAutoNum type="arabicPeriod"/>
            </a:pPr>
            <a:r>
              <a:rPr lang="id-ID" sz="4000" dirty="0" smtClean="0"/>
              <a:t>Reaksi positif ini misalnya dengan tetap tegar, sabar, dan tabah dalam menghadapi permasalahan hidup. </a:t>
            </a:r>
            <a:endParaRPr lang="id-ID" sz="4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42910" y="642918"/>
            <a:ext cx="8215370" cy="1097280"/>
          </a:xfrm>
          <a:prstGeom prst="rect">
            <a:avLst/>
          </a:prstGeom>
        </p:spPr>
        <p:txBody>
          <a:bodyPr vert="horz" lIns="91440" tIns="45720" rIns="91440" bIns="45720" rtlCol="0" anchor="ctr">
            <a:normAutofit/>
          </a:bodyPr>
          <a:lstStyle/>
          <a:p>
            <a:r>
              <a:rPr lang="id-ID" sz="4000" b="1" dirty="0" smtClean="0">
                <a:solidFill>
                  <a:srgbClr val="FF0000"/>
                </a:solidFill>
              </a:rPr>
              <a:t>MANFAAT PERCAYA DIRI</a:t>
            </a:r>
            <a:endParaRPr lang="id-ID" sz="4000" dirty="0" smtClean="0">
              <a:solidFill>
                <a:srgbClr val="FF0000"/>
              </a:solidFill>
            </a:endParaRPr>
          </a:p>
        </p:txBody>
      </p:sp>
      <p:sp>
        <p:nvSpPr>
          <p:cNvPr id="5" name="Content Placeholder 2"/>
          <p:cNvSpPr txBox="1">
            <a:spLocks/>
          </p:cNvSpPr>
          <p:nvPr/>
        </p:nvSpPr>
        <p:spPr>
          <a:xfrm>
            <a:off x="714348" y="1800244"/>
            <a:ext cx="8286808" cy="4343400"/>
          </a:xfrm>
          <a:prstGeom prst="rect">
            <a:avLst/>
          </a:prstGeom>
        </p:spPr>
        <p:txBody>
          <a:bodyPr vert="horz" lIns="91440" tIns="45720" rIns="91440" bIns="45720" rtlCol="0">
            <a:noAutofit/>
          </a:bodyPr>
          <a:lstStyle/>
          <a:p>
            <a:pPr marL="342900" lvl="0" indent="-342900">
              <a:buAutoNum type="arabicPeriod"/>
            </a:pPr>
            <a:r>
              <a:rPr lang="id-ID" sz="2500" dirty="0" smtClean="0"/>
              <a:t>Menjadi pribadi yang tahan banting, tidak mudah terpengaruh oleh orang lain.</a:t>
            </a:r>
          </a:p>
          <a:p>
            <a:pPr marL="342900" lvl="0" indent="-342900">
              <a:buAutoNum type="arabicPeriod"/>
            </a:pPr>
            <a:r>
              <a:rPr lang="id-ID" sz="2500" dirty="0" smtClean="0"/>
              <a:t>Mampu mengatasi keadaan dengan baik.</a:t>
            </a:r>
          </a:p>
          <a:p>
            <a:pPr marL="342900" lvl="0" indent="-342900">
              <a:buAutoNum type="arabicPeriod"/>
            </a:pPr>
            <a:r>
              <a:rPr lang="id-ID" sz="2500" dirty="0" smtClean="0"/>
              <a:t>Mengetahui kemampuan diri sendiri, sehingga mengerjakan sesuatu secara efektif dan efisien.</a:t>
            </a:r>
          </a:p>
          <a:p>
            <a:pPr marL="342900" lvl="0" indent="-342900">
              <a:buAutoNum type="arabicPeriod"/>
            </a:pPr>
            <a:r>
              <a:rPr lang="id-ID" sz="2500" dirty="0" smtClean="0"/>
              <a:t>Memandang semua hal secara optimis.</a:t>
            </a:r>
          </a:p>
          <a:p>
            <a:pPr marL="342900" lvl="0" indent="-342900">
              <a:buAutoNum type="arabicPeriod"/>
            </a:pPr>
            <a:r>
              <a:rPr lang="id-ID" sz="2500" dirty="0" smtClean="0"/>
              <a:t>Kualitas kepribadian akan meningkat</a:t>
            </a:r>
          </a:p>
          <a:p>
            <a:pPr marL="342900" lvl="0" indent="-342900">
              <a:buAutoNum type="arabicPeriod"/>
            </a:pPr>
            <a:r>
              <a:rPr lang="id-ID" sz="2500" dirty="0" smtClean="0"/>
              <a:t>Mampu mengontrol emosi dengan baik.</a:t>
            </a:r>
          </a:p>
          <a:p>
            <a:pPr marL="342900" lvl="0" indent="-342900">
              <a:buAutoNum type="arabicPeriod"/>
            </a:pPr>
            <a:r>
              <a:rPr lang="id-ID" sz="2500" dirty="0" smtClean="0"/>
              <a:t>Hidup akan lebih sistematis.</a:t>
            </a:r>
            <a:endParaRPr lang="id-ID" sz="25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a:xfrm>
            <a:off x="571472" y="571480"/>
            <a:ext cx="8215370" cy="1097280"/>
          </a:xfrm>
          <a:prstGeom prst="rect">
            <a:avLst/>
          </a:prstGeom>
        </p:spPr>
        <p:txBody>
          <a:bodyPr vert="horz" lIns="91440" tIns="45720" rIns="91440" bIns="45720" rtlCol="0" anchor="ctr">
            <a:normAutofit/>
          </a:bodyPr>
          <a:lstStyle/>
          <a:p>
            <a:r>
              <a:rPr lang="id-ID" sz="4000" b="1" dirty="0" smtClean="0">
                <a:solidFill>
                  <a:srgbClr val="FF0000"/>
                </a:solidFill>
              </a:rPr>
              <a:t>Membangun rasa Percaya Diri</a:t>
            </a:r>
          </a:p>
        </p:txBody>
      </p:sp>
      <p:sp>
        <p:nvSpPr>
          <p:cNvPr id="9" name="Content Placeholder 2"/>
          <p:cNvSpPr txBox="1">
            <a:spLocks/>
          </p:cNvSpPr>
          <p:nvPr/>
        </p:nvSpPr>
        <p:spPr>
          <a:xfrm>
            <a:off x="571472" y="1571612"/>
            <a:ext cx="8286808" cy="4343400"/>
          </a:xfrm>
          <a:prstGeom prst="rect">
            <a:avLst/>
          </a:prstGeom>
        </p:spPr>
        <p:txBody>
          <a:bodyPr vert="horz" lIns="91440" tIns="45720" rIns="91440" bIns="45720" rtlCol="0">
            <a:noAutofit/>
          </a:bodyPr>
          <a:lstStyle/>
          <a:p>
            <a:pPr marL="342900" lvl="0" indent="-342900">
              <a:buAutoNum type="arabicPeriod"/>
            </a:pPr>
            <a:r>
              <a:rPr lang="id-ID" sz="2500" dirty="0" smtClean="0"/>
              <a:t>Sadar bahwa kita adalah ciptaan Tuhan yang dikaruniai hak dasar yang sama</a:t>
            </a:r>
          </a:p>
          <a:p>
            <a:pPr marL="342900" lvl="0" indent="-342900">
              <a:buAutoNum type="arabicPeriod"/>
            </a:pPr>
            <a:r>
              <a:rPr lang="id-ID" sz="2500" dirty="0" smtClean="0"/>
              <a:t>Menemukan keunggulan  diri dan kemudian mengembangkannya dengan sungguh – sungguh.</a:t>
            </a:r>
          </a:p>
          <a:p>
            <a:pPr marL="342900" lvl="0" indent="-342900">
              <a:buAutoNum type="arabicPeriod"/>
            </a:pPr>
            <a:r>
              <a:rPr lang="id-ID" sz="2500" dirty="0" smtClean="0"/>
              <a:t>Menimba ilmu dan mengumpulkan pengetahuan umum sebanyak yang mampu dilakukan.</a:t>
            </a:r>
          </a:p>
          <a:p>
            <a:pPr marL="342900" lvl="0" indent="-342900">
              <a:buAutoNum type="arabicPeriod"/>
            </a:pPr>
            <a:r>
              <a:rPr lang="id-ID" sz="2500" dirty="0" smtClean="0"/>
              <a:t>Berfikir realistis bahwa setiap manusia pasti punya keunggulan/kelebihan disamping kelemahan/kekurangan.</a:t>
            </a:r>
          </a:p>
          <a:p>
            <a:pPr marL="342900" lvl="0" indent="-342900">
              <a:buAutoNum type="arabicPeriod"/>
            </a:pPr>
            <a:r>
              <a:rPr lang="id-ID" sz="2500" dirty="0" smtClean="0"/>
              <a:t>Berfikir asertif, tulus mengakui hak orang lain, tetapi pada saat yang sama mampu menegakkan haknya sendiri.</a:t>
            </a:r>
          </a:p>
          <a:p>
            <a:pPr marL="342900" lvl="0" indent="-342900">
              <a:buAutoNum type="arabicPeriod"/>
            </a:pPr>
            <a:r>
              <a:rPr lang="id-ID" sz="2500" dirty="0" smtClean="0"/>
              <a:t>Menggunakan bahasa non verbal (bahasa tubuh) dengan tepat,</a:t>
            </a:r>
            <a:endParaRPr lang="id-ID" sz="25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2797</TotalTime>
  <Words>391</Words>
  <Application>Microsoft Office PowerPoint</Application>
  <PresentationFormat>On-screen Show (4:3)</PresentationFormat>
  <Paragraphs>41</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SELAMAT DATANG PARA PEMENANG</vt:lpstr>
      <vt:lpstr>Slide 2</vt:lpstr>
      <vt:lpstr>Slide 3</vt:lpstr>
      <vt:lpstr>Slide 4</vt:lpstr>
      <vt:lpstr>Slide 5</vt:lpstr>
      <vt:lpstr>Slide 6</vt:lpstr>
      <vt:lpstr>Slide 7</vt:lpstr>
      <vt:lpstr>Slide 8</vt:lpstr>
      <vt:lpstr>Slide 9</vt:lpstr>
      <vt:lpstr>Slide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TOSHIBA</cp:lastModifiedBy>
  <cp:revision>41</cp:revision>
  <dcterms:created xsi:type="dcterms:W3CDTF">2016-07-21T12:45:39Z</dcterms:created>
  <dcterms:modified xsi:type="dcterms:W3CDTF">2017-10-27T03:26:30Z</dcterms:modified>
</cp:coreProperties>
</file>