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2" r:id="rId4"/>
    <p:sldId id="272" r:id="rId5"/>
    <p:sldId id="259" r:id="rId6"/>
    <p:sldId id="263" r:id="rId7"/>
    <p:sldId id="269" r:id="rId8"/>
    <p:sldId id="267" r:id="rId9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eader3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50030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43174" y="380036"/>
            <a:ext cx="6279219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5000" b="1" dirty="0" smtClean="0">
                <a:solidFill>
                  <a:srgbClr val="FF0000"/>
                </a:solidFill>
              </a:rPr>
              <a:t>SIKAP SOPAN SANTUN </a:t>
            </a:r>
            <a:endParaRPr lang="id-ID" sz="5000" dirty="0" smtClean="0">
              <a:solidFill>
                <a:srgbClr val="FF0000"/>
              </a:solidFill>
            </a:endParaRPr>
          </a:p>
          <a:p>
            <a:r>
              <a:rPr lang="id-ID" sz="5000" b="1" dirty="0" smtClean="0">
                <a:solidFill>
                  <a:srgbClr val="FF0000"/>
                </a:solidFill>
              </a:rPr>
              <a:t> DALAM KEHIDUPAN</a:t>
            </a:r>
            <a:endParaRPr lang="id-ID" sz="50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1538" y="3571592"/>
            <a:ext cx="6715172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d-ID" sz="4100" b="1" dirty="0" smtClean="0">
                <a:solidFill>
                  <a:srgbClr val="FF0000"/>
                </a:solidFill>
              </a:rPr>
              <a:t>T U J U A N</a:t>
            </a:r>
          </a:p>
          <a:p>
            <a:pPr algn="ctr"/>
            <a:r>
              <a:rPr lang="id-ID" sz="2800" i="1" dirty="0" smtClean="0"/>
              <a:t>Dapat memahami nilai-nilai dan cara bertingkah laku sosial dalam kehidupan diluar kelompok sebaya</a:t>
            </a:r>
            <a:endParaRPr lang="id-ID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920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E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99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ader3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500306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857224" y="545770"/>
            <a:ext cx="8215370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5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APERSEPSI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57158" y="2643182"/>
            <a:ext cx="8286808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s-ES" sz="2400" dirty="0" err="1" smtClean="0"/>
              <a:t>Pepatah</a:t>
            </a:r>
            <a:r>
              <a:rPr lang="es-ES" sz="2400" dirty="0" smtClean="0"/>
              <a:t> </a:t>
            </a:r>
            <a:r>
              <a:rPr lang="es-ES" sz="2400" dirty="0" err="1" smtClean="0"/>
              <a:t>dalam</a:t>
            </a:r>
            <a:r>
              <a:rPr lang="es-ES" sz="2400" dirty="0" smtClean="0"/>
              <a:t> </a:t>
            </a:r>
            <a:r>
              <a:rPr lang="es-ES" sz="2400" dirty="0" err="1" smtClean="0"/>
              <a:t>bahasa</a:t>
            </a:r>
            <a:r>
              <a:rPr lang="es-ES" sz="2400" dirty="0" smtClean="0"/>
              <a:t> </a:t>
            </a:r>
            <a:r>
              <a:rPr lang="es-ES" sz="2400" dirty="0" err="1" smtClean="0"/>
              <a:t>Jawa</a:t>
            </a:r>
            <a:r>
              <a:rPr lang="es-ES" sz="2400" dirty="0" smtClean="0"/>
              <a:t> </a:t>
            </a:r>
            <a:r>
              <a:rPr lang="es-ES" sz="2400" dirty="0" err="1" smtClean="0"/>
              <a:t>mengungkapkan</a:t>
            </a:r>
            <a:r>
              <a:rPr lang="es-ES" sz="2400" dirty="0" smtClean="0"/>
              <a:t> </a:t>
            </a:r>
            <a:r>
              <a:rPr lang="es-ES" sz="2400" dirty="0" err="1" smtClean="0"/>
              <a:t>bahwa</a:t>
            </a:r>
            <a:r>
              <a:rPr lang="es-ES" sz="2400" dirty="0" smtClean="0"/>
              <a:t>,  </a:t>
            </a:r>
            <a:r>
              <a:rPr lang="es-ES" sz="2400" i="1" dirty="0" smtClean="0"/>
              <a:t>”</a:t>
            </a:r>
            <a:r>
              <a:rPr lang="es-ES" sz="2400" i="1" dirty="0" err="1" smtClean="0"/>
              <a:t>ajining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dhiri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gumantung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ana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ing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lathi</a:t>
            </a:r>
            <a:r>
              <a:rPr lang="es-ES" sz="2400" i="1" dirty="0" smtClean="0"/>
              <a:t>, </a:t>
            </a:r>
            <a:r>
              <a:rPr lang="es-ES" sz="2400" i="1" dirty="0" err="1" smtClean="0"/>
              <a:t>ajining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sarira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gumantuing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ana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ing</a:t>
            </a:r>
            <a:r>
              <a:rPr lang="es-ES" sz="2400" i="1" dirty="0" smtClean="0"/>
              <a:t> </a:t>
            </a:r>
            <a:r>
              <a:rPr lang="es-ES" sz="2400" i="1" dirty="0" err="1" smtClean="0"/>
              <a:t>busana</a:t>
            </a:r>
            <a:r>
              <a:rPr lang="es-ES" sz="2400" i="1" dirty="0" smtClean="0"/>
              <a:t>”</a:t>
            </a:r>
            <a:r>
              <a:rPr lang="es-ES" sz="2400" dirty="0" smtClean="0"/>
              <a:t>. </a:t>
            </a:r>
            <a:r>
              <a:rPr lang="fi-FI" sz="2400" dirty="0" smtClean="0"/>
              <a:t>Pepatah itu artinya kurang lebih, harga diri manusia itu  tergantung dari cara berbicara serta santunnya kata dan perbuatan, sedangkan nilai raga manusia tergantung dari cara berpakaiannya.  Pepatah ini memberikan rambu-rambu kepada kita bahwa nilaii luhur dari seorang manusia itu terletak dari bagaimana manusia membawa diri.</a:t>
            </a:r>
            <a:endParaRPr lang="id-ID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42910" y="500042"/>
            <a:ext cx="8215370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id-ID" sz="4400" b="1" dirty="0" smtClean="0">
                <a:solidFill>
                  <a:srgbClr val="FF0000"/>
                </a:solidFill>
              </a:rPr>
              <a:t>Pentingnya Perilaku Sopan Santun</a:t>
            </a:r>
            <a:endParaRPr kumimoji="0" lang="id-ID" sz="41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71472" y="1571612"/>
            <a:ext cx="8286808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fi-FI" sz="2400" dirty="0" smtClean="0"/>
              <a:t>manusia akan dikatakan sebagai orang yang tahu adat, tau dalam ungkapan bahasa jawa disebut”</a:t>
            </a:r>
            <a:r>
              <a:rPr lang="fi-FI" sz="2400" i="1" dirty="0" smtClean="0"/>
              <a:t> wong sing ngerti unggah-ungguh lan tata krama’</a:t>
            </a:r>
            <a:endParaRPr lang="id-ID" sz="2400" i="1" dirty="0" smtClean="0"/>
          </a:p>
          <a:p>
            <a:r>
              <a:rPr lang="id-ID" sz="2400" dirty="0" smtClean="0"/>
              <a:t>tembang macapat Dhandhang Gula berikut ini :</a:t>
            </a:r>
          </a:p>
          <a:p>
            <a:pPr algn="ctr"/>
            <a:r>
              <a:rPr lang="id-ID" sz="2400" i="1" dirty="0" smtClean="0"/>
              <a:t>Werdiningkang wasita jinarwi,</a:t>
            </a:r>
            <a:endParaRPr lang="id-ID" sz="2400" dirty="0" smtClean="0"/>
          </a:p>
          <a:p>
            <a:pPr algn="ctr"/>
            <a:r>
              <a:rPr lang="id-ID" sz="2400" i="1" dirty="0" smtClean="0"/>
              <a:t>Wruh ing hukum iku watek ira,</a:t>
            </a:r>
            <a:endParaRPr lang="id-ID" sz="2400" dirty="0" smtClean="0"/>
          </a:p>
          <a:p>
            <a:pPr algn="ctr"/>
            <a:r>
              <a:rPr lang="id-ID" sz="2400" i="1" dirty="0" smtClean="0"/>
              <a:t>Adoh marang kanisthane,</a:t>
            </a:r>
            <a:endParaRPr lang="id-ID" sz="2400" dirty="0" smtClean="0"/>
          </a:p>
          <a:p>
            <a:pPr algn="ctr"/>
            <a:r>
              <a:rPr lang="id-ID" sz="2400" i="1" dirty="0" smtClean="0"/>
              <a:t>Pemicara punika,</a:t>
            </a:r>
            <a:endParaRPr lang="id-ID" sz="2400" dirty="0" smtClean="0"/>
          </a:p>
          <a:p>
            <a:pPr algn="ctr"/>
            <a:r>
              <a:rPr lang="id-ID" sz="2400" i="1" dirty="0" smtClean="0"/>
              <a:t>Weh resep ingkang miyarsi,</a:t>
            </a:r>
            <a:endParaRPr lang="id-ID" sz="2400" dirty="0" smtClean="0"/>
          </a:p>
          <a:p>
            <a:pPr algn="ctr"/>
            <a:r>
              <a:rPr lang="id-ID" sz="2400" i="1" dirty="0" smtClean="0"/>
              <a:t>Tata krama punika,</a:t>
            </a:r>
            <a:endParaRPr lang="id-ID" sz="2400" dirty="0" smtClean="0"/>
          </a:p>
          <a:p>
            <a:pPr algn="ctr"/>
            <a:r>
              <a:rPr lang="id-ID" sz="2400" i="1" dirty="0" smtClean="0"/>
              <a:t>Kagunan ing kanarya,</a:t>
            </a:r>
            <a:endParaRPr lang="id-ID" sz="2400" dirty="0" smtClean="0"/>
          </a:p>
          <a:p>
            <a:pPr algn="ctr"/>
            <a:r>
              <a:rPr lang="id-ID" sz="2400" i="1" dirty="0" smtClean="0"/>
              <a:t>Ngupa boga denen kelakuan becik,</a:t>
            </a:r>
            <a:endParaRPr lang="id-ID" sz="2400" dirty="0" smtClean="0"/>
          </a:p>
          <a:p>
            <a:pPr algn="ctr"/>
            <a:r>
              <a:rPr lang="id-ID" sz="2400" i="1" dirty="0" smtClean="0"/>
              <a:t>Weh rahayuning  raga.</a:t>
            </a:r>
            <a:endParaRPr lang="id-ID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42910" y="428604"/>
            <a:ext cx="8215370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d-ID" sz="2300" b="1" dirty="0" smtClean="0">
                <a:solidFill>
                  <a:srgbClr val="FF0000"/>
                </a:solidFill>
              </a:rPr>
              <a:t>Secara  bebas di dalam tembang macapat dhandhang Gula tadi terkandung unsur-unsur sikap dan perilaku baik sebagi tuntunan dan perilaku sopan santun ialah :</a:t>
            </a:r>
            <a:endParaRPr lang="id-ID" sz="2300" b="1" dirty="0">
              <a:solidFill>
                <a:srgbClr val="FF0000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14282" y="1585930"/>
            <a:ext cx="8286808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800100" lvl="1" indent="-342900">
              <a:buAutoNum type="arabicPeriod"/>
            </a:pPr>
            <a:r>
              <a:rPr lang="id-ID" sz="2300" dirty="0" smtClean="0"/>
              <a:t>Bahwa jika mengetahui dan melaksanakan peraturan-peraturan hukum dengan bersungguh-sungguh, kita aka terhindar dari kenistaan dan kehinaan.</a:t>
            </a:r>
          </a:p>
          <a:p>
            <a:pPr marL="800100" lvl="1" indent="-342900">
              <a:buAutoNum type="arabicPeriod"/>
            </a:pPr>
            <a:r>
              <a:rPr lang="id-ID" sz="2300" dirty="0" smtClean="0"/>
              <a:t>Apabila bercakap-cakap maka berbicaralah dengan sopan , sebab yang demikian akan disenangi oleh lawan bicara kita dan yang  yang mendengarkannya.</a:t>
            </a:r>
          </a:p>
          <a:p>
            <a:pPr marL="800100" lvl="1" indent="-342900">
              <a:buAutoNum type="arabicPeriod"/>
            </a:pPr>
            <a:r>
              <a:rPr lang="id-ID" sz="2300" dirty="0" smtClean="0"/>
              <a:t>Bersikap dan berperilakulah yang sesuai dengan tuntunan  tatkrama dan sopan santun akan menjauhkan dari gunjingan orang.</a:t>
            </a:r>
          </a:p>
          <a:p>
            <a:pPr marL="800100" lvl="1" indent="-342900">
              <a:buAutoNum type="arabicPeriod"/>
            </a:pPr>
            <a:r>
              <a:rPr lang="id-ID" sz="2300" dirty="0" smtClean="0"/>
              <a:t>Apabila kita memiliki pengetahuan dan ketrampilan yang baik maka dapat dipergunakan untuk mencari nafkah, sehingga akan tecukupi kebutuhan hidup kita.</a:t>
            </a:r>
          </a:p>
          <a:p>
            <a:pPr marL="800100" lvl="1" indent="-342900">
              <a:buAutoNum type="arabicPeriod"/>
            </a:pPr>
            <a:r>
              <a:rPr lang="id-ID" sz="2300" dirty="0" smtClean="0"/>
              <a:t>Sedangkan sikap dan perilaku yang baik itu dapat menyelamatkan manusia dalam hidupnya.</a:t>
            </a:r>
            <a:endParaRPr lang="id-ID" sz="2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42910" y="1357298"/>
            <a:ext cx="800105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500" dirty="0" smtClean="0"/>
              <a:t>Berikut ini beberapa hal yang dapat dilakukan untuk memulai belajar dan berperilaku sopan santun itu.</a:t>
            </a:r>
          </a:p>
          <a:p>
            <a:pPr marL="342900" lvl="0" indent="-342900">
              <a:buAutoNum type="arabicPeriod"/>
            </a:pPr>
            <a:r>
              <a:rPr lang="id-ID" sz="2500" b="1" dirty="0" smtClean="0"/>
              <a:t>Senyum, sapa, salam dan sopan serta santun</a:t>
            </a:r>
          </a:p>
          <a:p>
            <a:pPr marL="342900" indent="-342900">
              <a:buFontTx/>
              <a:buAutoNum type="arabicPeriod"/>
            </a:pPr>
            <a:r>
              <a:rPr lang="id-ID" sz="2500" b="1" dirty="0" smtClean="0"/>
              <a:t>Iman dan Taqwa</a:t>
            </a:r>
          </a:p>
          <a:p>
            <a:pPr marL="342900" lvl="0" indent="-342900">
              <a:buFontTx/>
              <a:buAutoNum type="arabicPeriod"/>
            </a:pPr>
            <a:r>
              <a:rPr lang="id-ID" sz="2500" b="1" dirty="0" smtClean="0"/>
              <a:t>Patuh terhadap orang tua</a:t>
            </a:r>
            <a:endParaRPr lang="id-ID" sz="2500" dirty="0" smtClean="0"/>
          </a:p>
          <a:p>
            <a:pPr marL="342900" indent="-342900">
              <a:buFontTx/>
              <a:buAutoNum type="arabicPeriod"/>
            </a:pPr>
            <a:r>
              <a:rPr lang="id-ID" sz="2500" b="1" dirty="0" smtClean="0"/>
              <a:t>Hormat kepada guru</a:t>
            </a:r>
          </a:p>
          <a:p>
            <a:pPr marL="342900" lvl="0" indent="-342900">
              <a:buFontTx/>
              <a:buAutoNum type="arabicPeriod"/>
            </a:pPr>
            <a:r>
              <a:rPr lang="id-ID" sz="2500" b="1" dirty="0" smtClean="0"/>
              <a:t>Menghoramati saudara tua</a:t>
            </a:r>
            <a:endParaRPr lang="id-ID" sz="2500" dirty="0" smtClean="0"/>
          </a:p>
          <a:p>
            <a:pPr marL="342900" lvl="0" indent="-342900">
              <a:buFontTx/>
              <a:buAutoNum type="arabicPeriod"/>
            </a:pPr>
            <a:r>
              <a:rPr lang="id-ID" sz="2500" b="1" dirty="0" smtClean="0"/>
              <a:t>Menghoramti para pemimpin</a:t>
            </a:r>
            <a:endParaRPr lang="id-ID" sz="2500" dirty="0" smtClean="0"/>
          </a:p>
          <a:p>
            <a:pPr marL="342900" lvl="0" indent="-342900">
              <a:buFontTx/>
              <a:buAutoNum type="arabicPeriod"/>
            </a:pPr>
            <a:r>
              <a:rPr lang="id-ID" sz="2500" b="1" dirty="0" smtClean="0"/>
              <a:t>Menghormati sesama</a:t>
            </a:r>
            <a:endParaRPr lang="id-ID" sz="2500" dirty="0" smtClean="0"/>
          </a:p>
          <a:p>
            <a:pPr marL="342900" indent="-342900">
              <a:buFontTx/>
              <a:buAutoNum type="arabicPeriod"/>
            </a:pPr>
            <a:r>
              <a:rPr lang="id-ID" sz="2500" b="1" dirty="0" smtClean="0"/>
              <a:t>Menghargai kedudukan setiap insan</a:t>
            </a:r>
          </a:p>
          <a:p>
            <a:pPr marL="342900" lvl="0" indent="-342900">
              <a:buFontTx/>
              <a:buAutoNum type="arabicPeriod"/>
            </a:pPr>
            <a:r>
              <a:rPr lang="id-ID" sz="2500" b="1" dirty="0" smtClean="0"/>
              <a:t>Memenfaatkan alam secara wajar</a:t>
            </a:r>
            <a:endParaRPr lang="id-ID" sz="2500" dirty="0" smtClean="0"/>
          </a:p>
          <a:p>
            <a:pPr marL="342900" lvl="0" indent="-342900">
              <a:buFontTx/>
              <a:buAutoNum type="arabicPeriod"/>
            </a:pPr>
            <a:r>
              <a:rPr lang="id-ID" sz="2500" b="1" dirty="0" smtClean="0"/>
              <a:t>Cinta tanah air</a:t>
            </a:r>
            <a:endParaRPr lang="id-ID" sz="2500" dirty="0" smtClean="0"/>
          </a:p>
          <a:p>
            <a:pPr marL="342900" indent="-342900">
              <a:buFontTx/>
              <a:buAutoNum type="arabicPeriod"/>
            </a:pPr>
            <a:endParaRPr lang="id-ID" sz="2500" dirty="0" smtClean="0"/>
          </a:p>
          <a:p>
            <a:endParaRPr lang="id-ID" sz="2500" dirty="0"/>
          </a:p>
        </p:txBody>
      </p:sp>
      <p:sp>
        <p:nvSpPr>
          <p:cNvPr id="13" name="TextBox 12"/>
          <p:cNvSpPr txBox="1"/>
          <p:nvPr/>
        </p:nvSpPr>
        <p:spPr>
          <a:xfrm>
            <a:off x="571472" y="500042"/>
            <a:ext cx="807249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300" dirty="0" smtClean="0">
                <a:solidFill>
                  <a:srgbClr val="FF0000"/>
                </a:solidFill>
              </a:rPr>
              <a:t>Belajar untuk Berperilaku Sopan dan Santun</a:t>
            </a:r>
            <a:endParaRPr lang="id-ID" sz="33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2585</TotalTime>
  <Words>347</Words>
  <Application>Microsoft Office PowerPoint</Application>
  <PresentationFormat>On-screen Show (4:3)</PresentationFormat>
  <Paragraphs>36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ok</dc:creator>
  <cp:lastModifiedBy>ok</cp:lastModifiedBy>
  <cp:revision>31</cp:revision>
  <dcterms:created xsi:type="dcterms:W3CDTF">2016-07-21T12:45:39Z</dcterms:created>
  <dcterms:modified xsi:type="dcterms:W3CDTF">2016-07-24T23:12:36Z</dcterms:modified>
</cp:coreProperties>
</file>