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2" r:id="rId4"/>
    <p:sldId id="272" r:id="rId5"/>
    <p:sldId id="259" r:id="rId6"/>
    <p:sldId id="263" r:id="rId7"/>
    <p:sldId id="269" r:id="rId8"/>
    <p:sldId id="286" r:id="rId9"/>
    <p:sldId id="287" r:id="rId10"/>
    <p:sldId id="289" r:id="rId11"/>
    <p:sldId id="290" r:id="rId1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25/07/2016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eader3.jpg"/>
          <p:cNvPicPr/>
          <p:nvPr/>
        </p:nvPicPr>
        <p:blipFill>
          <a:blip r:embed="rId2" cstate="print"/>
          <a:stretch>
            <a:fillRect/>
          </a:stretch>
        </p:blipFill>
        <p:spPr>
          <a:xfrm>
            <a:off x="0" y="0"/>
            <a:ext cx="9144000" cy="2500306"/>
          </a:xfrm>
          <a:prstGeom prst="rect">
            <a:avLst/>
          </a:prstGeom>
        </p:spPr>
      </p:pic>
      <p:sp>
        <p:nvSpPr>
          <p:cNvPr id="6" name="Rectangle 5"/>
          <p:cNvSpPr/>
          <p:nvPr/>
        </p:nvSpPr>
        <p:spPr>
          <a:xfrm>
            <a:off x="2902072" y="505406"/>
            <a:ext cx="5170390" cy="923330"/>
          </a:xfrm>
          <a:prstGeom prst="rect">
            <a:avLst/>
          </a:prstGeom>
        </p:spPr>
        <p:txBody>
          <a:bodyPr wrap="none">
            <a:spAutoFit/>
          </a:bodyPr>
          <a:lstStyle/>
          <a:p>
            <a:r>
              <a:rPr lang="id-ID" sz="5400" b="1" dirty="0" smtClean="0">
                <a:solidFill>
                  <a:srgbClr val="FF0000"/>
                </a:solidFill>
              </a:rPr>
              <a:t>STOP </a:t>
            </a:r>
            <a:r>
              <a:rPr lang="id-ID" sz="5400" b="1" dirty="0" smtClean="0">
                <a:solidFill>
                  <a:srgbClr val="FF0000"/>
                </a:solidFill>
              </a:rPr>
              <a:t> </a:t>
            </a:r>
            <a:r>
              <a:rPr lang="id-ID" sz="5400" b="1" dirty="0" smtClean="0">
                <a:solidFill>
                  <a:srgbClr val="FF0000"/>
                </a:solidFill>
              </a:rPr>
              <a:t>BULLYING </a:t>
            </a:r>
            <a:r>
              <a:rPr lang="id-ID" sz="5400" b="1" dirty="0" smtClean="0">
                <a:solidFill>
                  <a:srgbClr val="FF0000"/>
                </a:solidFill>
              </a:rPr>
              <a:t>!</a:t>
            </a:r>
            <a:endParaRPr lang="id-ID" sz="4500" dirty="0">
              <a:solidFill>
                <a:srgbClr val="FF0000"/>
              </a:solidFill>
            </a:endParaRPr>
          </a:p>
        </p:txBody>
      </p:sp>
      <p:sp>
        <p:nvSpPr>
          <p:cNvPr id="7" name="Rectangle 6"/>
          <p:cNvSpPr/>
          <p:nvPr/>
        </p:nvSpPr>
        <p:spPr>
          <a:xfrm>
            <a:off x="1071538" y="3571592"/>
            <a:ext cx="6715172" cy="2015936"/>
          </a:xfrm>
          <a:prstGeom prst="rect">
            <a:avLst/>
          </a:prstGeom>
        </p:spPr>
        <p:txBody>
          <a:bodyPr wrap="square">
            <a:spAutoFit/>
          </a:bodyPr>
          <a:lstStyle/>
          <a:p>
            <a:pPr algn="ctr">
              <a:buNone/>
            </a:pPr>
            <a:r>
              <a:rPr lang="id-ID" sz="4100" b="1" dirty="0" smtClean="0">
                <a:solidFill>
                  <a:srgbClr val="FF0000"/>
                </a:solidFill>
              </a:rPr>
              <a:t>T U J U A N</a:t>
            </a:r>
          </a:p>
          <a:p>
            <a:pPr algn="ctr"/>
            <a:r>
              <a:rPr lang="id-ID" sz="2800" i="1" dirty="0" smtClean="0"/>
              <a:t>Dapat memahami tentang bullying, bahaya perilaku bullying serta berani melawan tindakan bullying</a:t>
            </a:r>
            <a:endParaRPr lang="id-ID"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2"/>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E2.jpg"/>
          <p:cNvPicPr>
            <a:picLocks noChangeAspect="1"/>
          </p:cNvPicPr>
          <p:nvPr/>
        </p:nvPicPr>
        <p:blipFill>
          <a:blip r:embed="rId2"/>
          <a:stretch>
            <a:fillRect/>
          </a:stretch>
        </p:blipFill>
        <p:spPr>
          <a:xfrm>
            <a:off x="0" y="0"/>
            <a:ext cx="9144000" cy="688991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eader3.jpg"/>
          <p:cNvPicPr/>
          <p:nvPr/>
        </p:nvPicPr>
        <p:blipFill>
          <a:blip r:embed="rId2"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357158" y="2643182"/>
            <a:ext cx="8286808" cy="4343400"/>
          </a:xfrm>
          <a:prstGeom prst="rect">
            <a:avLst/>
          </a:prstGeom>
        </p:spPr>
        <p:txBody>
          <a:bodyPr vert="horz" lIns="91440" tIns="45720" rIns="91440" bIns="45720" rtlCol="0">
            <a:noAutofit/>
          </a:bodyPr>
          <a:lstStyle/>
          <a:p>
            <a:pPr algn="ctr"/>
            <a:r>
              <a:rPr lang="id-ID" sz="2400" dirty="0" smtClean="0"/>
              <a:t>Dalam pergaulan di sekolah sering kita jumpai perilaku siswa yang suka melakukan untuk mengejek, memukul, mengintimidasi, mengompas, memfitnah dan sebagainya, perilaku ini dikategorikan dalam perilaku bullying. Bulliying sangat merugikan siswa yang menjadi korbannya, karena korban bulliying akan merasa tidak nyaman, terancam, terganggu konsentrasi belajarnya sampai pada ketakutan yang berlebihan , Jika tindakan bulliying ini tidak dilawan maka akan semakin merugikan banyak siswa yang menjadi korban bulliying.</a:t>
            </a:r>
            <a:endParaRPr lang="id-ID"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42910" y="285728"/>
            <a:ext cx="8215370" cy="1097280"/>
          </a:xfrm>
          <a:prstGeom prst="rect">
            <a:avLst/>
          </a:prstGeom>
        </p:spPr>
        <p:txBody>
          <a:bodyPr vert="horz" lIns="91440" tIns="45720" rIns="91440" bIns="45720" rtlCol="0" anchor="ctr">
            <a:normAutofit/>
          </a:bodyPr>
          <a:lstStyle/>
          <a:p>
            <a:pPr lvl="0">
              <a:spcBef>
                <a:spcPct val="0"/>
              </a:spcBef>
              <a:defRPr/>
            </a:pPr>
            <a:r>
              <a:rPr kumimoji="0" lang="id-ID" sz="4400" b="1" i="0" u="none" strike="noStrike" kern="1200" cap="none" spc="0" normalizeH="0" baseline="0" noProof="0" dirty="0" smtClean="0">
                <a:ln>
                  <a:noFill/>
                </a:ln>
                <a:solidFill>
                  <a:srgbClr val="FF0000"/>
                </a:solidFill>
                <a:effectLst/>
                <a:uLnTx/>
                <a:uFillTx/>
                <a:ea typeface="+mj-ea"/>
                <a:cs typeface="+mj-cs"/>
              </a:rPr>
              <a:t>PENGERTIAN</a:t>
            </a:r>
            <a:endParaRPr kumimoji="0" lang="id-ID" sz="4100" b="1" i="0" u="none" strike="noStrike" kern="1200" cap="none" spc="0" normalizeH="0" baseline="0" noProof="0" dirty="0" smtClean="0">
              <a:ln>
                <a:noFill/>
              </a:ln>
              <a:solidFill>
                <a:srgbClr val="FF0000"/>
              </a:solidFill>
              <a:effectLst/>
              <a:uLnTx/>
              <a:uFillTx/>
              <a:ea typeface="+mj-ea"/>
              <a:cs typeface="+mj-cs"/>
            </a:endParaRPr>
          </a:p>
        </p:txBody>
      </p:sp>
      <p:sp>
        <p:nvSpPr>
          <p:cNvPr id="9" name="Content Placeholder 2"/>
          <p:cNvSpPr txBox="1">
            <a:spLocks/>
          </p:cNvSpPr>
          <p:nvPr/>
        </p:nvSpPr>
        <p:spPr>
          <a:xfrm>
            <a:off x="571472" y="1357298"/>
            <a:ext cx="8286808" cy="4343400"/>
          </a:xfrm>
          <a:prstGeom prst="rect">
            <a:avLst/>
          </a:prstGeom>
        </p:spPr>
        <p:txBody>
          <a:bodyPr vert="horz" lIns="91440" tIns="45720" rIns="91440" bIns="45720" rtlCol="0">
            <a:noAutofit/>
          </a:bodyPr>
          <a:lstStyle/>
          <a:p>
            <a:r>
              <a:rPr lang="id-ID" sz="2400" dirty="0" smtClean="0"/>
              <a:t>Bullying adalah salah satu bentuk dari perilaku agresi dengan kekuatan dominan pada perilaku yang dilakukan secara berulang-ulang dengan tujuan mengganggu anak lain atau korban yang lebih lemah darinya. </a:t>
            </a:r>
            <a:r>
              <a:rPr lang="id-ID" sz="2400" i="1" dirty="0" smtClean="0"/>
              <a:t>Victorian Departement of Education and Early Chilhood Development</a:t>
            </a:r>
            <a:r>
              <a:rPr lang="id-ID" sz="2400" dirty="0" smtClean="0"/>
              <a:t> mendefinisikan bullying terjadi jika seseorang atau sekelompok orang mengganggu atau mengancam keselamatan dan kesehatan seseorang baik secara fisik maupun psokologis, mengancam properti, reputasi atau penerimaan sosial seseorang serta dilakukan secara berulang dan terus menerus. Terdapat beberapa jenis-jenis bullyinhg. Bullying dapat berbentuk tindakan fisik dan verbal yang dilakukan secara langsung maupun tidak langsung. </a:t>
            </a:r>
          </a:p>
          <a:p>
            <a:endParaRPr lang="id-ID"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42910" y="642918"/>
            <a:ext cx="8215370" cy="1097280"/>
          </a:xfrm>
          <a:prstGeom prst="rect">
            <a:avLst/>
          </a:prstGeom>
        </p:spPr>
        <p:txBody>
          <a:bodyPr vert="horz" lIns="91440" tIns="45720" rIns="91440" bIns="45720" rtlCol="0" anchor="ctr">
            <a:normAutofit/>
          </a:bodyPr>
          <a:lstStyle/>
          <a:p>
            <a:r>
              <a:rPr lang="id-ID" sz="4000" b="1" dirty="0" smtClean="0">
                <a:solidFill>
                  <a:srgbClr val="FF0000"/>
                </a:solidFill>
              </a:rPr>
              <a:t>JENIS-JENIS BULLYING</a:t>
            </a:r>
          </a:p>
        </p:txBody>
      </p:sp>
      <p:sp>
        <p:nvSpPr>
          <p:cNvPr id="9" name="Content Placeholder 2"/>
          <p:cNvSpPr txBox="1">
            <a:spLocks/>
          </p:cNvSpPr>
          <p:nvPr/>
        </p:nvSpPr>
        <p:spPr>
          <a:xfrm>
            <a:off x="571472" y="1785926"/>
            <a:ext cx="8286808" cy="4343400"/>
          </a:xfrm>
          <a:prstGeom prst="rect">
            <a:avLst/>
          </a:prstGeom>
        </p:spPr>
        <p:txBody>
          <a:bodyPr vert="horz" lIns="91440" tIns="45720" rIns="91440" bIns="45720" rtlCol="0">
            <a:noAutofit/>
          </a:bodyPr>
          <a:lstStyle/>
          <a:p>
            <a:pPr marL="539750" lvl="0" indent="-539750">
              <a:buAutoNum type="arabicPeriod"/>
              <a:tabLst>
                <a:tab pos="539750" algn="l"/>
              </a:tabLst>
            </a:pPr>
            <a:r>
              <a:rPr lang="id-ID" sz="4000" i="1" dirty="0" smtClean="0"/>
              <a:t>Bullying secara </a:t>
            </a:r>
            <a:r>
              <a:rPr lang="id-ID" sz="4000" i="1" dirty="0" smtClean="0"/>
              <a:t>verbal</a:t>
            </a:r>
            <a:endParaRPr lang="id-ID" sz="4000" i="1" dirty="0" smtClean="0"/>
          </a:p>
          <a:p>
            <a:pPr marL="539750" lvl="0" indent="-539750">
              <a:buAutoNum type="arabicPeriod"/>
              <a:tabLst>
                <a:tab pos="539750" algn="l"/>
              </a:tabLst>
            </a:pPr>
            <a:r>
              <a:rPr lang="id-ID" sz="4000" i="1" dirty="0" smtClean="0"/>
              <a:t>Bullying secara fisik;</a:t>
            </a:r>
            <a:r>
              <a:rPr lang="id-ID" sz="4000" dirty="0" smtClean="0"/>
              <a:t> </a:t>
            </a:r>
          </a:p>
          <a:p>
            <a:pPr marL="539750" lvl="0" indent="-539750">
              <a:buAutoNum type="arabicPeriod"/>
              <a:tabLst>
                <a:tab pos="539750" algn="l"/>
              </a:tabLst>
            </a:pPr>
            <a:r>
              <a:rPr lang="id-ID" sz="4000" i="1" dirty="0" smtClean="0"/>
              <a:t>Bullying secara relasional atau sosial;</a:t>
            </a:r>
            <a:r>
              <a:rPr lang="id-ID" sz="4000" dirty="0" smtClean="0"/>
              <a:t> </a:t>
            </a:r>
          </a:p>
          <a:p>
            <a:pPr marL="539750" lvl="0" indent="-539750">
              <a:buAutoNum type="arabicPeriod"/>
              <a:tabLst>
                <a:tab pos="539750" algn="l"/>
              </a:tabLst>
            </a:pPr>
            <a:r>
              <a:rPr lang="id-ID" sz="4000" i="1" dirty="0" smtClean="0"/>
              <a:t>Bullying elektronik / cyber </a:t>
            </a:r>
            <a:r>
              <a:rPr lang="id-ID" sz="4000" i="1" dirty="0" smtClean="0"/>
              <a:t>;</a:t>
            </a:r>
            <a:endParaRPr lang="id-ID"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42910" y="642918"/>
            <a:ext cx="8215370" cy="1097280"/>
          </a:xfrm>
          <a:prstGeom prst="rect">
            <a:avLst/>
          </a:prstGeom>
        </p:spPr>
        <p:txBody>
          <a:bodyPr vert="horz" lIns="91440" tIns="45720" rIns="91440" bIns="45720" rtlCol="0" anchor="ctr">
            <a:noAutofit/>
          </a:bodyPr>
          <a:lstStyle/>
          <a:p>
            <a:r>
              <a:rPr lang="id-ID" sz="4000" b="1" dirty="0" smtClean="0">
                <a:solidFill>
                  <a:srgbClr val="FF0000"/>
                </a:solidFill>
              </a:rPr>
              <a:t>Sebab-sebab dan Dampak Negatif Bullying</a:t>
            </a:r>
            <a:endParaRPr lang="id-ID" sz="4000" dirty="0" smtClean="0">
              <a:solidFill>
                <a:srgbClr val="FF0000"/>
              </a:solidFill>
            </a:endParaRPr>
          </a:p>
        </p:txBody>
      </p:sp>
      <p:sp>
        <p:nvSpPr>
          <p:cNvPr id="9" name="Content Placeholder 2"/>
          <p:cNvSpPr txBox="1">
            <a:spLocks/>
          </p:cNvSpPr>
          <p:nvPr/>
        </p:nvSpPr>
        <p:spPr>
          <a:xfrm>
            <a:off x="714348" y="1657368"/>
            <a:ext cx="8286808" cy="4343400"/>
          </a:xfrm>
          <a:prstGeom prst="rect">
            <a:avLst/>
          </a:prstGeom>
        </p:spPr>
        <p:txBody>
          <a:bodyPr vert="horz" lIns="91440" tIns="45720" rIns="91440" bIns="45720" rtlCol="0">
            <a:noAutofit/>
          </a:bodyPr>
          <a:lstStyle/>
          <a:p>
            <a:r>
              <a:rPr lang="id-ID" sz="2400" dirty="0" smtClean="0"/>
              <a:t>	</a:t>
            </a:r>
          </a:p>
          <a:p>
            <a:pPr marL="342900" lvl="0" indent="-342900">
              <a:buAutoNum type="arabicPeriod"/>
            </a:pPr>
            <a:r>
              <a:rPr lang="id-ID" sz="2400" dirty="0" smtClean="0"/>
              <a:t>Bullying terjadi karena tradisi turun temurun dari senior </a:t>
            </a:r>
          </a:p>
          <a:p>
            <a:pPr marL="342900" lvl="0" indent="-342900">
              <a:buAutoNum type="arabicPeriod"/>
            </a:pPr>
            <a:r>
              <a:rPr lang="id-ID" sz="2400" dirty="0" smtClean="0"/>
              <a:t>Keinginan untuk balas dendam karena dulu pernah mendapatkan perlakuan yang sama .</a:t>
            </a:r>
          </a:p>
          <a:p>
            <a:pPr marL="342900" lvl="0" indent="-342900">
              <a:buAutoNum type="arabicPeriod"/>
            </a:pPr>
            <a:r>
              <a:rPr lang="id-ID" sz="2400" dirty="0" smtClean="0"/>
              <a:t>Perasaan ingin menunjukkan kekuasaan dan kekuatan (superior)</a:t>
            </a:r>
          </a:p>
          <a:p>
            <a:pPr marL="342900" lvl="0" indent="-342900">
              <a:buAutoNum type="arabicPeriod"/>
            </a:pPr>
            <a:r>
              <a:rPr lang="id-ID" sz="2400" dirty="0" smtClean="0"/>
              <a:t>Kecewa  karena orang lain tidak berperilaku sesuai dengan yang diharapkan. </a:t>
            </a:r>
          </a:p>
          <a:p>
            <a:pPr marL="342900" lvl="0" indent="-342900">
              <a:buAutoNum type="arabicPeriod"/>
            </a:pPr>
            <a:r>
              <a:rPr lang="id-ID" sz="2400" dirty="0" smtClean="0"/>
              <a:t>Dorongan untuk mendapatkan kepuasan</a:t>
            </a:r>
          </a:p>
          <a:p>
            <a:pPr marL="342900" lvl="0" indent="-342900">
              <a:buAutoNum type="arabicPeriod"/>
            </a:pPr>
            <a:r>
              <a:rPr lang="id-ID" sz="2400" dirty="0" smtClean="0"/>
              <a:t>Dianggap  menghina atau mengganggu  kelompok tertentu (gank)</a:t>
            </a:r>
            <a:endParaRPr lang="id-ID"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42910" y="642918"/>
            <a:ext cx="8215370" cy="1097280"/>
          </a:xfrm>
          <a:prstGeom prst="rect">
            <a:avLst/>
          </a:prstGeom>
        </p:spPr>
        <p:txBody>
          <a:bodyPr vert="horz" lIns="91440" tIns="45720" rIns="91440" bIns="45720" rtlCol="0" anchor="ctr">
            <a:normAutofit/>
          </a:bodyPr>
          <a:lstStyle/>
          <a:p>
            <a:r>
              <a:rPr lang="id-ID" sz="4000" b="1" dirty="0" smtClean="0">
                <a:solidFill>
                  <a:srgbClr val="FF0000"/>
                </a:solidFill>
              </a:rPr>
              <a:t>DAMPAK NEGATIF BULLYING</a:t>
            </a:r>
          </a:p>
        </p:txBody>
      </p:sp>
      <p:sp>
        <p:nvSpPr>
          <p:cNvPr id="9" name="Content Placeholder 2"/>
          <p:cNvSpPr txBox="1">
            <a:spLocks/>
          </p:cNvSpPr>
          <p:nvPr/>
        </p:nvSpPr>
        <p:spPr>
          <a:xfrm>
            <a:off x="571472" y="1571612"/>
            <a:ext cx="8286808" cy="4343400"/>
          </a:xfrm>
          <a:prstGeom prst="rect">
            <a:avLst/>
          </a:prstGeom>
        </p:spPr>
        <p:txBody>
          <a:bodyPr vert="horz" lIns="91440" tIns="45720" rIns="91440" bIns="45720" rtlCol="0">
            <a:noAutofit/>
          </a:bodyPr>
          <a:lstStyle/>
          <a:p>
            <a:pPr marL="342900" lvl="0" indent="-342900">
              <a:buAutoNum type="arabicPeriod"/>
            </a:pPr>
            <a:r>
              <a:rPr lang="en-US" sz="3000" dirty="0" err="1" smtClean="0"/>
              <a:t>Terganggu</a:t>
            </a:r>
            <a:r>
              <a:rPr lang="en-US" sz="3000" dirty="0" smtClean="0"/>
              <a:t>  </a:t>
            </a:r>
            <a:r>
              <a:rPr lang="en-US" sz="3000" dirty="0" err="1" smtClean="0"/>
              <a:t>fisiknya</a:t>
            </a:r>
            <a:r>
              <a:rPr lang="en-US" sz="3000" dirty="0" smtClean="0"/>
              <a:t> </a:t>
            </a:r>
            <a:r>
              <a:rPr lang="en-US" sz="3000" dirty="0" err="1" smtClean="0"/>
              <a:t>seperti</a:t>
            </a:r>
            <a:r>
              <a:rPr lang="en-US" sz="3000" dirty="0" smtClean="0"/>
              <a:t> </a:t>
            </a:r>
            <a:r>
              <a:rPr lang="en-US" sz="3000" dirty="0" err="1" smtClean="0"/>
              <a:t>cedera</a:t>
            </a:r>
            <a:r>
              <a:rPr lang="en-US" sz="3000" dirty="0" smtClean="0"/>
              <a:t>, </a:t>
            </a:r>
            <a:r>
              <a:rPr lang="en-US" sz="3000" dirty="0" err="1" smtClean="0"/>
              <a:t>terluka</a:t>
            </a:r>
            <a:r>
              <a:rPr lang="en-US" sz="3000" dirty="0" smtClean="0"/>
              <a:t>, </a:t>
            </a:r>
            <a:r>
              <a:rPr lang="en-US" sz="3000" dirty="0" err="1" smtClean="0"/>
              <a:t>sakit</a:t>
            </a:r>
            <a:r>
              <a:rPr lang="en-US" sz="3000" dirty="0" smtClean="0"/>
              <a:t>, </a:t>
            </a:r>
            <a:r>
              <a:rPr lang="en-US" sz="3000" dirty="0" err="1" smtClean="0"/>
              <a:t>dan</a:t>
            </a:r>
            <a:r>
              <a:rPr lang="en-US" sz="3000" dirty="0" smtClean="0"/>
              <a:t> </a:t>
            </a:r>
            <a:r>
              <a:rPr lang="en-US" sz="3000" dirty="0" err="1" smtClean="0"/>
              <a:t>sebagainya</a:t>
            </a:r>
            <a:r>
              <a:rPr lang="en-US" sz="3000" dirty="0" smtClean="0"/>
              <a:t>’</a:t>
            </a:r>
            <a:endParaRPr lang="id-ID" sz="3000" dirty="0" smtClean="0"/>
          </a:p>
          <a:p>
            <a:pPr marL="342900" lvl="0" indent="-342900">
              <a:buAutoNum type="arabicPeriod"/>
            </a:pPr>
            <a:r>
              <a:rPr lang="en-US" sz="3000" dirty="0" err="1" smtClean="0"/>
              <a:t>Tertekan</a:t>
            </a:r>
            <a:r>
              <a:rPr lang="en-US" sz="3000" dirty="0" smtClean="0"/>
              <a:t> </a:t>
            </a:r>
            <a:r>
              <a:rPr lang="en-US" sz="3000" dirty="0" err="1" smtClean="0"/>
              <a:t>psikisnya</a:t>
            </a:r>
            <a:r>
              <a:rPr lang="en-US" sz="3000" dirty="0" smtClean="0"/>
              <a:t> (</a:t>
            </a:r>
            <a:r>
              <a:rPr lang="en-US" sz="3000" dirty="0" err="1" smtClean="0"/>
              <a:t>kejiwaannya</a:t>
            </a:r>
            <a:r>
              <a:rPr lang="en-US" sz="3000" dirty="0" smtClean="0"/>
              <a:t>) </a:t>
            </a:r>
            <a:r>
              <a:rPr lang="en-US" sz="3000" dirty="0" err="1" smtClean="0"/>
              <a:t>seperti</a:t>
            </a:r>
            <a:r>
              <a:rPr lang="en-US" sz="3000" dirty="0" smtClean="0"/>
              <a:t> </a:t>
            </a:r>
            <a:r>
              <a:rPr lang="en-US" sz="3000" dirty="0" err="1" smtClean="0"/>
              <a:t>takut</a:t>
            </a:r>
            <a:r>
              <a:rPr lang="en-US" sz="3000" dirty="0" smtClean="0"/>
              <a:t>, </a:t>
            </a:r>
            <a:r>
              <a:rPr lang="en-US" sz="3000" dirty="0" err="1" smtClean="0"/>
              <a:t>cemas</a:t>
            </a:r>
            <a:r>
              <a:rPr lang="en-US" sz="3000" dirty="0" smtClean="0"/>
              <a:t>, rasa </a:t>
            </a:r>
            <a:r>
              <a:rPr lang="en-US" sz="3000" dirty="0" err="1" smtClean="0"/>
              <a:t>tidak</a:t>
            </a:r>
            <a:r>
              <a:rPr lang="en-US" sz="3000" dirty="0" smtClean="0"/>
              <a:t> </a:t>
            </a:r>
            <a:r>
              <a:rPr lang="en-US" sz="3000" dirty="0" err="1" smtClean="0"/>
              <a:t>nyaman</a:t>
            </a:r>
            <a:r>
              <a:rPr lang="en-US" sz="3000" dirty="0" smtClean="0"/>
              <a:t>, </a:t>
            </a:r>
            <a:r>
              <a:rPr lang="en-US" sz="3000" dirty="0" err="1" smtClean="0"/>
              <a:t>resah</a:t>
            </a:r>
            <a:r>
              <a:rPr lang="en-US" sz="3000" dirty="0" smtClean="0"/>
              <a:t>, </a:t>
            </a:r>
            <a:r>
              <a:rPr lang="en-US" sz="3000" dirty="0" err="1" smtClean="0"/>
              <a:t>tertekan</a:t>
            </a:r>
            <a:r>
              <a:rPr lang="en-US" sz="3000" dirty="0" smtClean="0"/>
              <a:t> </a:t>
            </a:r>
            <a:r>
              <a:rPr lang="en-US" sz="3000" dirty="0" err="1" smtClean="0"/>
              <a:t>dan</a:t>
            </a:r>
            <a:r>
              <a:rPr lang="en-US" sz="3000" dirty="0" smtClean="0"/>
              <a:t> </a:t>
            </a:r>
            <a:r>
              <a:rPr lang="en-US" sz="3000" dirty="0" err="1" smtClean="0"/>
              <a:t>gejala</a:t>
            </a:r>
            <a:r>
              <a:rPr lang="en-US" sz="3000" dirty="0" smtClean="0"/>
              <a:t> </a:t>
            </a:r>
            <a:r>
              <a:rPr lang="en-US" sz="3000" dirty="0" err="1" smtClean="0"/>
              <a:t>tekanan</a:t>
            </a:r>
            <a:r>
              <a:rPr lang="en-US" sz="3000" dirty="0" smtClean="0"/>
              <a:t> </a:t>
            </a:r>
            <a:r>
              <a:rPr lang="en-US" sz="3000" dirty="0" err="1" smtClean="0"/>
              <a:t>psikis</a:t>
            </a:r>
            <a:r>
              <a:rPr lang="en-US" sz="3000" dirty="0" smtClean="0"/>
              <a:t> lain. </a:t>
            </a:r>
            <a:endParaRPr lang="id-ID" sz="3000" dirty="0" smtClean="0"/>
          </a:p>
          <a:p>
            <a:pPr marL="342900" lvl="0" indent="-342900">
              <a:buAutoNum type="arabicPeriod"/>
            </a:pPr>
            <a:r>
              <a:rPr lang="en-US" sz="3000" dirty="0" err="1" smtClean="0"/>
              <a:t>Pergaulan</a:t>
            </a:r>
            <a:r>
              <a:rPr lang="en-US" sz="3000" dirty="0" smtClean="0"/>
              <a:t> </a:t>
            </a:r>
            <a:r>
              <a:rPr lang="en-US" sz="3000" dirty="0" err="1" smtClean="0"/>
              <a:t>sosial</a:t>
            </a:r>
            <a:r>
              <a:rPr lang="en-US" sz="3000" dirty="0" smtClean="0"/>
              <a:t> </a:t>
            </a:r>
            <a:r>
              <a:rPr lang="en-US" sz="3000" dirty="0" err="1" smtClean="0"/>
              <a:t>terganggu</a:t>
            </a:r>
            <a:r>
              <a:rPr lang="en-US" sz="3000" dirty="0" smtClean="0"/>
              <a:t>, </a:t>
            </a:r>
            <a:r>
              <a:rPr lang="en-US" sz="3000" dirty="0" err="1" smtClean="0"/>
              <a:t>seperti</a:t>
            </a:r>
            <a:r>
              <a:rPr lang="en-US" sz="3000" dirty="0" smtClean="0"/>
              <a:t> minder, </a:t>
            </a:r>
            <a:r>
              <a:rPr lang="en-US" sz="3000" dirty="0" err="1" smtClean="0"/>
              <a:t>menyendiri</a:t>
            </a:r>
            <a:r>
              <a:rPr lang="en-US" sz="3000" dirty="0" smtClean="0"/>
              <a:t>, </a:t>
            </a:r>
            <a:r>
              <a:rPr lang="en-US" sz="3000" dirty="0" err="1" smtClean="0"/>
              <a:t>grogi</a:t>
            </a:r>
            <a:r>
              <a:rPr lang="en-US" sz="3000" dirty="0" smtClean="0"/>
              <a:t>, </a:t>
            </a:r>
            <a:r>
              <a:rPr lang="en-US" sz="3000" dirty="0" err="1" smtClean="0"/>
              <a:t>pendiam</a:t>
            </a:r>
            <a:r>
              <a:rPr lang="en-US" sz="3000" dirty="0" smtClean="0"/>
              <a:t> </a:t>
            </a:r>
            <a:r>
              <a:rPr lang="en-US" sz="3000" dirty="0" err="1" smtClean="0"/>
              <a:t>dan</a:t>
            </a:r>
            <a:r>
              <a:rPr lang="en-US" sz="3000" dirty="0" smtClean="0"/>
              <a:t> </a:t>
            </a:r>
            <a:r>
              <a:rPr lang="en-US" sz="3000" dirty="0" err="1" smtClean="0"/>
              <a:t>tertutup</a:t>
            </a:r>
            <a:r>
              <a:rPr lang="en-US" sz="3000" dirty="0" smtClean="0"/>
              <a:t>.</a:t>
            </a:r>
            <a:endParaRPr lang="id-ID" sz="3000" dirty="0" smtClean="0"/>
          </a:p>
          <a:p>
            <a:pPr marL="342900" lvl="0" indent="-342900">
              <a:buAutoNum type="arabicPeriod"/>
            </a:pPr>
            <a:r>
              <a:rPr lang="id-ID" sz="3000" dirty="0" smtClean="0"/>
              <a:t>Terganggu prestasi belajarnya seperti nilai jelek, tidak konsentrasi belajar, lupa mengerjalkan tugas, sampai menurunnya rangking atau tidak naik kelas.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42910" y="500042"/>
            <a:ext cx="8215370" cy="1097280"/>
          </a:xfrm>
          <a:prstGeom prst="rect">
            <a:avLst/>
          </a:prstGeom>
        </p:spPr>
        <p:txBody>
          <a:bodyPr vert="horz" lIns="91440" tIns="45720" rIns="91440" bIns="45720" rtlCol="0" anchor="ctr">
            <a:normAutofit/>
          </a:bodyPr>
          <a:lstStyle/>
          <a:p>
            <a:r>
              <a:rPr lang="en-US" sz="4000" b="1" dirty="0" err="1" smtClean="0">
                <a:solidFill>
                  <a:srgbClr val="FF0000"/>
                </a:solidFill>
              </a:rPr>
              <a:t>Mencegah</a:t>
            </a:r>
            <a:r>
              <a:rPr lang="en-US" sz="4000" b="1" dirty="0" smtClean="0">
                <a:solidFill>
                  <a:srgbClr val="FF0000"/>
                </a:solidFill>
              </a:rPr>
              <a:t> </a:t>
            </a:r>
            <a:r>
              <a:rPr lang="en-US" sz="4000" b="1" dirty="0" err="1" smtClean="0">
                <a:solidFill>
                  <a:srgbClr val="FF0000"/>
                </a:solidFill>
              </a:rPr>
              <a:t>dan</a:t>
            </a:r>
            <a:r>
              <a:rPr lang="en-US" sz="4000" b="1" dirty="0" smtClean="0">
                <a:solidFill>
                  <a:srgbClr val="FF0000"/>
                </a:solidFill>
              </a:rPr>
              <a:t> </a:t>
            </a:r>
            <a:r>
              <a:rPr lang="en-US" sz="4000" b="1" dirty="0" err="1" smtClean="0">
                <a:solidFill>
                  <a:srgbClr val="FF0000"/>
                </a:solidFill>
              </a:rPr>
              <a:t>Melawan</a:t>
            </a:r>
            <a:r>
              <a:rPr lang="en-US" sz="4000" b="1" dirty="0" smtClean="0">
                <a:solidFill>
                  <a:srgbClr val="FF0000"/>
                </a:solidFill>
              </a:rPr>
              <a:t> Bullying</a:t>
            </a:r>
            <a:endParaRPr lang="id-ID" sz="4000" dirty="0" smtClean="0">
              <a:solidFill>
                <a:srgbClr val="FF0000"/>
              </a:solidFill>
            </a:endParaRPr>
          </a:p>
        </p:txBody>
      </p:sp>
      <p:sp>
        <p:nvSpPr>
          <p:cNvPr id="9" name="Content Placeholder 2"/>
          <p:cNvSpPr txBox="1">
            <a:spLocks/>
          </p:cNvSpPr>
          <p:nvPr/>
        </p:nvSpPr>
        <p:spPr>
          <a:xfrm>
            <a:off x="642910" y="1428736"/>
            <a:ext cx="8286808" cy="4343400"/>
          </a:xfrm>
          <a:prstGeom prst="rect">
            <a:avLst/>
          </a:prstGeom>
        </p:spPr>
        <p:txBody>
          <a:bodyPr vert="horz" lIns="91440" tIns="45720" rIns="91440" bIns="45720" rtlCol="0">
            <a:noAutofit/>
          </a:bodyPr>
          <a:lstStyle/>
          <a:p>
            <a:r>
              <a:rPr lang="en-US" sz="2700" dirty="0" err="1" smtClean="0"/>
              <a:t>Untuk</a:t>
            </a:r>
            <a:r>
              <a:rPr lang="en-US" sz="2700" dirty="0" smtClean="0"/>
              <a:t> </a:t>
            </a:r>
            <a:r>
              <a:rPr lang="en-US" sz="2700" dirty="0" err="1" smtClean="0"/>
              <a:t>mencegah</a:t>
            </a:r>
            <a:r>
              <a:rPr lang="en-US" sz="2700" dirty="0" smtClean="0"/>
              <a:t> agar </a:t>
            </a:r>
            <a:r>
              <a:rPr lang="en-US" sz="2700" dirty="0" err="1" smtClean="0"/>
              <a:t>kita</a:t>
            </a:r>
            <a:r>
              <a:rPr lang="en-US" sz="2700" dirty="0" smtClean="0"/>
              <a:t> </a:t>
            </a:r>
            <a:r>
              <a:rPr lang="en-US" sz="2700" dirty="0" err="1" smtClean="0"/>
              <a:t>tidak</a:t>
            </a:r>
            <a:r>
              <a:rPr lang="en-US" sz="2700" dirty="0" smtClean="0"/>
              <a:t> </a:t>
            </a:r>
            <a:r>
              <a:rPr lang="en-US" sz="2700" dirty="0" err="1" smtClean="0"/>
              <a:t>menjadi</a:t>
            </a:r>
            <a:r>
              <a:rPr lang="en-US" sz="2700" dirty="0" smtClean="0"/>
              <a:t> </a:t>
            </a:r>
            <a:r>
              <a:rPr lang="en-US" sz="2700" dirty="0" err="1" smtClean="0"/>
              <a:t>korban</a:t>
            </a:r>
            <a:r>
              <a:rPr lang="en-US" sz="2700" dirty="0" smtClean="0"/>
              <a:t> </a:t>
            </a:r>
            <a:r>
              <a:rPr lang="en-US" sz="2700" dirty="0" err="1" smtClean="0"/>
              <a:t>tindakan</a:t>
            </a:r>
            <a:r>
              <a:rPr lang="en-US" sz="2700" dirty="0" smtClean="0"/>
              <a:t> bullying </a:t>
            </a:r>
            <a:r>
              <a:rPr lang="en-US" sz="2700" dirty="0" err="1" smtClean="0"/>
              <a:t>anatara</a:t>
            </a:r>
            <a:r>
              <a:rPr lang="en-US" sz="2700" dirty="0" smtClean="0"/>
              <a:t> lain yang </a:t>
            </a:r>
            <a:r>
              <a:rPr lang="en-US" sz="2700" dirty="0" err="1" smtClean="0"/>
              <a:t>dapat</a:t>
            </a:r>
            <a:r>
              <a:rPr lang="en-US" sz="2700" dirty="0" smtClean="0"/>
              <a:t> </a:t>
            </a:r>
            <a:r>
              <a:rPr lang="en-US" sz="2700" dirty="0" err="1" smtClean="0"/>
              <a:t>kita</a:t>
            </a:r>
            <a:r>
              <a:rPr lang="en-US" sz="2700" dirty="0" smtClean="0"/>
              <a:t> </a:t>
            </a:r>
            <a:r>
              <a:rPr lang="en-US" sz="2700" dirty="0" err="1" smtClean="0"/>
              <a:t>lakukan</a:t>
            </a:r>
            <a:r>
              <a:rPr lang="en-US" sz="2700" dirty="0" smtClean="0"/>
              <a:t> </a:t>
            </a:r>
            <a:r>
              <a:rPr lang="en-US" sz="2700" dirty="0" err="1" smtClean="0"/>
              <a:t>adalah</a:t>
            </a:r>
            <a:r>
              <a:rPr lang="en-US" sz="2700" dirty="0" smtClean="0"/>
              <a:t> : </a:t>
            </a:r>
            <a:endParaRPr lang="id-ID" sz="2700" dirty="0" smtClean="0"/>
          </a:p>
          <a:p>
            <a:pPr marL="342900" lvl="0" indent="-342900">
              <a:buAutoNum type="arabicPeriod"/>
            </a:pPr>
            <a:r>
              <a:rPr lang="id-ID" sz="2700" dirty="0" smtClean="0"/>
              <a:t>Hindari membawa atau memakai  barang-barang mahal atau uang yang berlebihan</a:t>
            </a:r>
          </a:p>
          <a:p>
            <a:pPr marL="342900" lvl="0" indent="-342900">
              <a:buAutoNum type="arabicPeriod"/>
            </a:pPr>
            <a:r>
              <a:rPr lang="id-ID" sz="2700" dirty="0" smtClean="0"/>
              <a:t>Jangan sendirian terutama di tempat sepi</a:t>
            </a:r>
          </a:p>
          <a:p>
            <a:pPr marL="342900" lvl="0" indent="-342900">
              <a:buAutoNum type="arabicPeriod"/>
            </a:pPr>
            <a:r>
              <a:rPr lang="id-ID" sz="2700" dirty="0" smtClean="0"/>
              <a:t>Hindari cari gara-gara dengan pelaku bullying</a:t>
            </a:r>
          </a:p>
          <a:p>
            <a:pPr marL="342900" lvl="0" indent="-342900">
              <a:buAutoNum type="arabicPeriod"/>
            </a:pPr>
            <a:r>
              <a:rPr lang="id-ID" sz="2700" dirty="0" smtClean="0"/>
              <a:t>Jangan  berada di dekat dengan oarang yang suka melakukan tindakan bullying atau berada di sekitar  mereka</a:t>
            </a:r>
          </a:p>
          <a:p>
            <a:pPr marL="342900" lvl="0" indent="-342900">
              <a:buAutoNum type="arabicPeriod"/>
            </a:pPr>
            <a:r>
              <a:rPr lang="id-ID" sz="2700" dirty="0" smtClean="0"/>
              <a:t>Kenali dan perhatikan  pelaku bullying</a:t>
            </a:r>
          </a:p>
          <a:p>
            <a:pPr marL="342900" lvl="0" indent="-342900">
              <a:buAutoNum type="arabicPeriod"/>
            </a:pPr>
            <a:r>
              <a:rPr lang="id-ID" sz="2700" dirty="0" smtClean="0"/>
              <a:t>Jangan ikut-kutan  melakukan tindakan bullying dalam bentuk apapun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71472" y="571480"/>
            <a:ext cx="8215370" cy="1097280"/>
          </a:xfrm>
          <a:prstGeom prst="rect">
            <a:avLst/>
          </a:prstGeom>
        </p:spPr>
        <p:txBody>
          <a:bodyPr vert="horz" lIns="91440" tIns="45720" rIns="91440" bIns="45720" rtlCol="0" anchor="ctr">
            <a:normAutofit/>
          </a:bodyPr>
          <a:lstStyle/>
          <a:p>
            <a:r>
              <a:rPr lang="en-US" sz="4000" b="1" dirty="0" err="1" smtClean="0">
                <a:solidFill>
                  <a:srgbClr val="FF0000"/>
                </a:solidFill>
              </a:rPr>
              <a:t>Mencegah</a:t>
            </a:r>
            <a:r>
              <a:rPr lang="en-US" sz="4000" b="1" dirty="0" smtClean="0">
                <a:solidFill>
                  <a:srgbClr val="FF0000"/>
                </a:solidFill>
              </a:rPr>
              <a:t> </a:t>
            </a:r>
            <a:r>
              <a:rPr lang="en-US" sz="4000" b="1" dirty="0" err="1" smtClean="0">
                <a:solidFill>
                  <a:srgbClr val="FF0000"/>
                </a:solidFill>
              </a:rPr>
              <a:t>dan</a:t>
            </a:r>
            <a:r>
              <a:rPr lang="en-US" sz="4000" b="1" dirty="0" smtClean="0">
                <a:solidFill>
                  <a:srgbClr val="FF0000"/>
                </a:solidFill>
              </a:rPr>
              <a:t> </a:t>
            </a:r>
            <a:r>
              <a:rPr lang="en-US" sz="4000" b="1" dirty="0" err="1" smtClean="0">
                <a:solidFill>
                  <a:srgbClr val="FF0000"/>
                </a:solidFill>
              </a:rPr>
              <a:t>Melawan</a:t>
            </a:r>
            <a:r>
              <a:rPr lang="en-US" sz="4000" b="1" dirty="0" smtClean="0">
                <a:solidFill>
                  <a:srgbClr val="FF0000"/>
                </a:solidFill>
              </a:rPr>
              <a:t> Bullying</a:t>
            </a:r>
            <a:endParaRPr lang="id-ID" sz="4000" dirty="0" smtClean="0">
              <a:solidFill>
                <a:srgbClr val="FF0000"/>
              </a:solidFill>
            </a:endParaRPr>
          </a:p>
        </p:txBody>
      </p:sp>
      <p:sp>
        <p:nvSpPr>
          <p:cNvPr id="9" name="Content Placeholder 2"/>
          <p:cNvSpPr txBox="1">
            <a:spLocks/>
          </p:cNvSpPr>
          <p:nvPr/>
        </p:nvSpPr>
        <p:spPr>
          <a:xfrm>
            <a:off x="571472" y="1571612"/>
            <a:ext cx="8286808" cy="4343400"/>
          </a:xfrm>
          <a:prstGeom prst="rect">
            <a:avLst/>
          </a:prstGeom>
        </p:spPr>
        <p:txBody>
          <a:bodyPr vert="horz" lIns="91440" tIns="45720" rIns="91440" bIns="45720" rtlCol="0">
            <a:noAutofit/>
          </a:bodyPr>
          <a:lstStyle/>
          <a:p>
            <a:r>
              <a:rPr lang="id-ID" sz="2300" dirty="0" smtClean="0"/>
              <a:t>Sedangkan Untuk melawan pelaku bullying kita dapat mengambil sikap sebagai berikut :</a:t>
            </a:r>
          </a:p>
          <a:p>
            <a:pPr marL="342900" lvl="0" indent="-342900">
              <a:buAutoNum type="arabicPeriod"/>
            </a:pPr>
            <a:r>
              <a:rPr lang="id-ID" sz="2300" dirty="0" smtClean="0"/>
              <a:t>Jadilah orang yang percaya diri dan tunjukan ketahanan diri bahwa kita tidak mau mengganggu dan diganggu.</a:t>
            </a:r>
          </a:p>
          <a:p>
            <a:pPr marL="342900" lvl="0" indent="-342900">
              <a:buAutoNum type="arabicPeriod"/>
            </a:pPr>
            <a:r>
              <a:rPr lang="id-ID" sz="2300" dirty="0" smtClean="0"/>
              <a:t>Bersikap  tenang saat ada yang mengganggu</a:t>
            </a:r>
          </a:p>
          <a:p>
            <a:pPr marL="342900" lvl="0" indent="-342900">
              <a:buAutoNum type="arabicPeriod"/>
            </a:pPr>
            <a:r>
              <a:rPr lang="id-ID" sz="2300" dirty="0" smtClean="0"/>
              <a:t>jangan biarkan emosi terpancing</a:t>
            </a:r>
          </a:p>
          <a:p>
            <a:pPr marL="342900" lvl="0" indent="-342900">
              <a:buAutoNum type="arabicPeriod"/>
            </a:pPr>
            <a:r>
              <a:rPr lang="id-ID" sz="2300" dirty="0" smtClean="0"/>
              <a:t>Jika melihat ada tenman yang menjadi korban, maka tolonglah korban dan laporkan</a:t>
            </a:r>
          </a:p>
          <a:p>
            <a:pPr marL="342900" lvl="0" indent="-342900">
              <a:buAutoNum type="arabicPeriod"/>
            </a:pPr>
            <a:r>
              <a:rPr lang="id-ID" sz="2300" dirty="0" smtClean="0"/>
              <a:t>Lakukan perlawanan diikuti dengan berteriak, lari atau tindakan apapun sambil mencari pertolongan</a:t>
            </a:r>
          </a:p>
          <a:p>
            <a:pPr marL="342900" lvl="0" indent="-342900">
              <a:buAutoNum type="arabicPeriod"/>
            </a:pPr>
            <a:r>
              <a:rPr lang="id-ID" sz="2300" dirty="0" smtClean="0"/>
              <a:t>Catatlah tempat, orang-orang yang terlibat dan jenis gangguan yang mereka lakukan, laporkan pada orang tua, guru atau pihak berwajib.</a:t>
            </a:r>
            <a:endParaRPr lang="id-ID" sz="23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2628</TotalTime>
  <Words>459</Words>
  <Application>Microsoft Office PowerPoint</Application>
  <PresentationFormat>On-screen Show (4:3)</PresentationFormat>
  <Paragraphs>41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38</cp:revision>
  <dcterms:created xsi:type="dcterms:W3CDTF">2016-07-21T12:45:39Z</dcterms:created>
  <dcterms:modified xsi:type="dcterms:W3CDTF">2016-07-24T23:19:15Z</dcterms:modified>
</cp:coreProperties>
</file>