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6" r:id="rId3"/>
    <p:sldId id="262" r:id="rId4"/>
    <p:sldId id="272" r:id="rId5"/>
    <p:sldId id="259" r:id="rId6"/>
    <p:sldId id="313" r:id="rId7"/>
    <p:sldId id="315" r:id="rId8"/>
    <p:sldId id="316" r:id="rId9"/>
    <p:sldId id="317" r:id="rId10"/>
    <p:sldId id="318" r:id="rId11"/>
    <p:sldId id="319" r:id="rId1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5AA24E-C75E-4CEB-9152-64A7C800F78A}" type="datetimeFigureOut">
              <a:rPr lang="id-ID" smtClean="0"/>
              <a:pPr/>
              <a:t>25/07/2016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045547-61A2-4063-885D-45D7923E3B96}"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6F6C65-9D27-4D0D-9ED8-97E602904AF8}" type="slidenum">
              <a:rPr lang="en-US" smtClean="0"/>
              <a:pPr/>
              <a:t>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25/07/2016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eader3.jpg"/>
          <p:cNvPicPr/>
          <p:nvPr/>
        </p:nvPicPr>
        <p:blipFill>
          <a:blip r:embed="rId2" cstate="print"/>
          <a:stretch>
            <a:fillRect/>
          </a:stretch>
        </p:blipFill>
        <p:spPr>
          <a:xfrm>
            <a:off x="0" y="0"/>
            <a:ext cx="9144000" cy="2500306"/>
          </a:xfrm>
          <a:prstGeom prst="rect">
            <a:avLst/>
          </a:prstGeom>
        </p:spPr>
      </p:pic>
      <p:sp>
        <p:nvSpPr>
          <p:cNvPr id="6" name="Rectangle 5"/>
          <p:cNvSpPr/>
          <p:nvPr/>
        </p:nvSpPr>
        <p:spPr>
          <a:xfrm>
            <a:off x="2750492" y="214290"/>
            <a:ext cx="5860835" cy="1754326"/>
          </a:xfrm>
          <a:prstGeom prst="rect">
            <a:avLst/>
          </a:prstGeom>
        </p:spPr>
        <p:txBody>
          <a:bodyPr wrap="none">
            <a:spAutoFit/>
          </a:bodyPr>
          <a:lstStyle/>
          <a:p>
            <a:r>
              <a:rPr lang="id-ID" sz="5400" b="1" dirty="0" smtClean="0">
                <a:solidFill>
                  <a:srgbClr val="FF0000"/>
                </a:solidFill>
              </a:rPr>
              <a:t>MENINGKATKAN</a:t>
            </a:r>
            <a:endParaRPr lang="id-ID" sz="5400" dirty="0" smtClean="0">
              <a:solidFill>
                <a:srgbClr val="FF0000"/>
              </a:solidFill>
            </a:endParaRPr>
          </a:p>
          <a:p>
            <a:r>
              <a:rPr lang="id-ID" sz="5400" b="1" dirty="0" smtClean="0">
                <a:solidFill>
                  <a:srgbClr val="FF0000"/>
                </a:solidFill>
              </a:rPr>
              <a:t>MOTIVASI BELAJAR</a:t>
            </a:r>
          </a:p>
        </p:txBody>
      </p:sp>
      <p:sp>
        <p:nvSpPr>
          <p:cNvPr id="7" name="Rectangle 6"/>
          <p:cNvSpPr/>
          <p:nvPr/>
        </p:nvSpPr>
        <p:spPr>
          <a:xfrm>
            <a:off x="1428728" y="3571592"/>
            <a:ext cx="6000792" cy="2446824"/>
          </a:xfrm>
          <a:prstGeom prst="rect">
            <a:avLst/>
          </a:prstGeom>
        </p:spPr>
        <p:txBody>
          <a:bodyPr wrap="square">
            <a:spAutoFit/>
          </a:bodyPr>
          <a:lstStyle/>
          <a:p>
            <a:pPr algn="ctr">
              <a:buNone/>
            </a:pPr>
            <a:r>
              <a:rPr lang="id-ID" sz="4100" b="1" dirty="0" smtClean="0">
                <a:solidFill>
                  <a:srgbClr val="FF0000"/>
                </a:solidFill>
              </a:rPr>
              <a:t>T U J U A N</a:t>
            </a:r>
          </a:p>
          <a:p>
            <a:pPr algn="ctr"/>
            <a:r>
              <a:rPr lang="id-ID" sz="2800" i="1" dirty="0" smtClean="0"/>
              <a:t>D</a:t>
            </a:r>
            <a:r>
              <a:rPr lang="en-US" sz="2800" i="1" dirty="0" err="1" smtClean="0"/>
              <a:t>apat</a:t>
            </a:r>
            <a:r>
              <a:rPr lang="en-US" sz="2800" i="1" dirty="0" smtClean="0"/>
              <a:t> </a:t>
            </a:r>
            <a:r>
              <a:rPr lang="id-ID" sz="2800" i="1" dirty="0" smtClean="0"/>
              <a:t>memahami dan </a:t>
            </a:r>
            <a:r>
              <a:rPr lang="en-US" sz="2800" i="1" dirty="0" err="1" smtClean="0"/>
              <a:t>menerapkan</a:t>
            </a:r>
            <a:r>
              <a:rPr lang="en-US" sz="2800" i="1" dirty="0" smtClean="0"/>
              <a:t> </a:t>
            </a:r>
            <a:r>
              <a:rPr lang="en-US" sz="2800" i="1" dirty="0" err="1" smtClean="0"/>
              <a:t>sikap</a:t>
            </a:r>
            <a:r>
              <a:rPr lang="en-US" sz="2800" i="1" dirty="0" smtClean="0"/>
              <a:t> </a:t>
            </a:r>
            <a:r>
              <a:rPr lang="id-ID" sz="2800" i="1" dirty="0" smtClean="0"/>
              <a:t>serta</a:t>
            </a:r>
            <a:r>
              <a:rPr lang="en-US" sz="2800" i="1" dirty="0" smtClean="0"/>
              <a:t> </a:t>
            </a:r>
            <a:r>
              <a:rPr lang="en-US" sz="2800" i="1" dirty="0" err="1" smtClean="0"/>
              <a:t>kebiasaan</a:t>
            </a:r>
            <a:r>
              <a:rPr lang="en-US" sz="2800" i="1" dirty="0" smtClean="0"/>
              <a:t> yang </a:t>
            </a:r>
            <a:r>
              <a:rPr lang="en-US" sz="2800" i="1" dirty="0" err="1" smtClean="0"/>
              <a:t>benar</a:t>
            </a:r>
            <a:r>
              <a:rPr lang="en-US" sz="2800" i="1" dirty="0" smtClean="0"/>
              <a:t> </a:t>
            </a:r>
            <a:r>
              <a:rPr lang="en-US" sz="2800" i="1" dirty="0" err="1" smtClean="0"/>
              <a:t>dalam</a:t>
            </a:r>
            <a:r>
              <a:rPr lang="en-US" sz="2800" i="1" dirty="0" smtClean="0"/>
              <a:t> </a:t>
            </a:r>
            <a:r>
              <a:rPr lang="en-US" sz="2800" i="1" dirty="0" err="1" smtClean="0"/>
              <a:t>belajar</a:t>
            </a:r>
            <a:r>
              <a:rPr lang="en-US" sz="2800" i="1" dirty="0" smtClean="0"/>
              <a:t> </a:t>
            </a:r>
            <a:r>
              <a:rPr lang="en-US" sz="2800" i="1" dirty="0" err="1" smtClean="0"/>
              <a:t>hingga</a:t>
            </a:r>
            <a:r>
              <a:rPr lang="en-US" sz="2800" i="1" dirty="0" smtClean="0"/>
              <a:t> </a:t>
            </a:r>
            <a:r>
              <a:rPr lang="en-US" sz="2800" i="1" dirty="0" err="1" smtClean="0"/>
              <a:t>dapat</a:t>
            </a:r>
            <a:r>
              <a:rPr lang="en-US" sz="2800" i="1" dirty="0" smtClean="0"/>
              <a:t> </a:t>
            </a:r>
            <a:r>
              <a:rPr lang="en-US" sz="2800" i="1" dirty="0" err="1" smtClean="0"/>
              <a:t>membangkitkan</a:t>
            </a:r>
            <a:r>
              <a:rPr lang="en-US" sz="2800" i="1" dirty="0" smtClean="0"/>
              <a:t> </a:t>
            </a:r>
            <a:r>
              <a:rPr lang="en-US" sz="2800" i="1" dirty="0" err="1" smtClean="0"/>
              <a:t>semangat</a:t>
            </a:r>
            <a:r>
              <a:rPr lang="en-US" sz="2800" i="1" dirty="0" smtClean="0"/>
              <a:t> </a:t>
            </a:r>
            <a:r>
              <a:rPr lang="en-US" sz="2800" i="1" dirty="0" err="1" smtClean="0"/>
              <a:t>belajar</a:t>
            </a:r>
            <a:endParaRPr lang="id-ID"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2"/>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E2.jpg"/>
          <p:cNvPicPr>
            <a:picLocks noChangeAspect="1"/>
          </p:cNvPicPr>
          <p:nvPr/>
        </p:nvPicPr>
        <p:blipFill>
          <a:blip r:embed="rId2"/>
          <a:stretch>
            <a:fillRect/>
          </a:stretch>
        </p:blipFill>
        <p:spPr>
          <a:xfrm>
            <a:off x="0" y="0"/>
            <a:ext cx="9144000" cy="688991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eader3.jpg"/>
          <p:cNvPicPr/>
          <p:nvPr/>
        </p:nvPicPr>
        <p:blipFill>
          <a:blip r:embed="rId2"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428596" y="2871814"/>
            <a:ext cx="8286808" cy="4343400"/>
          </a:xfrm>
          <a:prstGeom prst="rect">
            <a:avLst/>
          </a:prstGeom>
        </p:spPr>
        <p:txBody>
          <a:bodyPr vert="horz" lIns="91440" tIns="45720" rIns="91440" bIns="45720" rtlCol="0">
            <a:noAutofit/>
          </a:bodyPr>
          <a:lstStyle/>
          <a:p>
            <a:pPr algn="ctr"/>
            <a:r>
              <a:rPr lang="en-US" sz="2400" dirty="0" err="1" smtClean="0"/>
              <a:t>Setiap</a:t>
            </a:r>
            <a:r>
              <a:rPr lang="en-US" sz="2400" dirty="0" smtClean="0"/>
              <a:t> </a:t>
            </a:r>
            <a:r>
              <a:rPr lang="en-US" sz="2400" dirty="0" err="1" smtClean="0"/>
              <a:t>siswa</a:t>
            </a:r>
            <a:r>
              <a:rPr lang="en-US" sz="2400" dirty="0" smtClean="0"/>
              <a:t>/</a:t>
            </a:r>
            <a:r>
              <a:rPr lang="en-US" sz="2400" dirty="0" err="1" smtClean="0"/>
              <a:t>i</a:t>
            </a:r>
            <a:r>
              <a:rPr lang="en-US" sz="2400" dirty="0" smtClean="0"/>
              <a:t> </a:t>
            </a:r>
            <a:r>
              <a:rPr lang="en-US" sz="2400" dirty="0" err="1" smtClean="0"/>
              <a:t>memiliki</a:t>
            </a:r>
            <a:r>
              <a:rPr lang="en-US" sz="2400" dirty="0" smtClean="0"/>
              <a:t> </a:t>
            </a:r>
            <a:r>
              <a:rPr lang="en-US" sz="2400" dirty="0" err="1" smtClean="0"/>
              <a:t>kemampuan</a:t>
            </a:r>
            <a:r>
              <a:rPr lang="en-US" sz="2400" dirty="0" smtClean="0"/>
              <a:t> yang </a:t>
            </a:r>
            <a:r>
              <a:rPr lang="en-US" sz="2400" dirty="0" err="1" smtClean="0"/>
              <a:t>berbeda-beda</a:t>
            </a:r>
            <a:r>
              <a:rPr lang="en-US" sz="2400" dirty="0" smtClean="0"/>
              <a:t>, </a:t>
            </a:r>
            <a:r>
              <a:rPr lang="en-US" sz="2400" dirty="0" err="1" smtClean="0"/>
              <a:t>begitu</a:t>
            </a:r>
            <a:r>
              <a:rPr lang="en-US" sz="2400" dirty="0" smtClean="0"/>
              <a:t> </a:t>
            </a:r>
            <a:r>
              <a:rPr lang="en-US" sz="2400" dirty="0" err="1" smtClean="0"/>
              <a:t>juga</a:t>
            </a:r>
            <a:r>
              <a:rPr lang="en-US" sz="2400" dirty="0" smtClean="0"/>
              <a:t> </a:t>
            </a:r>
            <a:r>
              <a:rPr lang="en-US" sz="2400" dirty="0" err="1" smtClean="0"/>
              <a:t>cara</a:t>
            </a:r>
            <a:r>
              <a:rPr lang="en-US" sz="2400" dirty="0" smtClean="0"/>
              <a:t> </a:t>
            </a:r>
            <a:r>
              <a:rPr lang="en-US" sz="2400" dirty="0" err="1" smtClean="0"/>
              <a:t>untuk</a:t>
            </a:r>
            <a:r>
              <a:rPr lang="en-US" sz="2400" dirty="0" smtClean="0"/>
              <a:t> </a:t>
            </a:r>
            <a:r>
              <a:rPr lang="en-US" sz="2400" dirty="0" err="1" smtClean="0"/>
              <a:t>membangkitkan</a:t>
            </a:r>
            <a:r>
              <a:rPr lang="en-US" sz="2400" dirty="0" smtClean="0"/>
              <a:t> </a:t>
            </a:r>
            <a:r>
              <a:rPr lang="en-US" sz="2400" dirty="0" err="1" smtClean="0"/>
              <a:t>semangat</a:t>
            </a:r>
            <a:r>
              <a:rPr lang="en-US" sz="2400" dirty="0" smtClean="0"/>
              <a:t> </a:t>
            </a:r>
            <a:r>
              <a:rPr lang="en-US" sz="2400" dirty="0" err="1" smtClean="0"/>
              <a:t>dalam</a:t>
            </a:r>
            <a:r>
              <a:rPr lang="en-US" sz="2400" dirty="0" smtClean="0"/>
              <a:t> </a:t>
            </a:r>
            <a:r>
              <a:rPr lang="en-US" sz="2400" dirty="0" err="1" smtClean="0"/>
              <a:t>belajarnya</a:t>
            </a:r>
            <a:r>
              <a:rPr lang="en-US" sz="2400" dirty="0" smtClean="0"/>
              <a:t>. </a:t>
            </a:r>
            <a:r>
              <a:rPr lang="en-US" sz="2400" dirty="0" err="1" smtClean="0"/>
              <a:t>Banyak</a:t>
            </a:r>
            <a:r>
              <a:rPr lang="en-US" sz="2400" dirty="0" smtClean="0"/>
              <a:t> </a:t>
            </a:r>
            <a:r>
              <a:rPr lang="en-US" sz="2400" dirty="0" err="1" smtClean="0"/>
              <a:t>siswa</a:t>
            </a:r>
            <a:r>
              <a:rPr lang="en-US" sz="2400" dirty="0" smtClean="0"/>
              <a:t>/</a:t>
            </a:r>
            <a:r>
              <a:rPr lang="en-US" sz="2400" dirty="0" err="1" smtClean="0"/>
              <a:t>i</a:t>
            </a:r>
            <a:r>
              <a:rPr lang="en-US" sz="2400" dirty="0" smtClean="0"/>
              <a:t> </a:t>
            </a:r>
            <a:r>
              <a:rPr lang="en-US" sz="2400" dirty="0" err="1" smtClean="0"/>
              <a:t>memiliki</a:t>
            </a:r>
            <a:r>
              <a:rPr lang="en-US" sz="2400" dirty="0" smtClean="0"/>
              <a:t> </a:t>
            </a:r>
            <a:r>
              <a:rPr lang="en-US" sz="2400" dirty="0" err="1" smtClean="0"/>
              <a:t>motivasi</a:t>
            </a:r>
            <a:r>
              <a:rPr lang="en-US" sz="2400" dirty="0" smtClean="0"/>
              <a:t> </a:t>
            </a:r>
            <a:r>
              <a:rPr lang="en-US" sz="2400" dirty="0" err="1" smtClean="0"/>
              <a:t>belajar</a:t>
            </a:r>
            <a:r>
              <a:rPr lang="en-US" sz="2400" dirty="0" smtClean="0"/>
              <a:t> </a:t>
            </a:r>
            <a:r>
              <a:rPr lang="en-US" sz="2400" dirty="0" err="1" smtClean="0"/>
              <a:t>dengan</a:t>
            </a:r>
            <a:r>
              <a:rPr lang="en-US" sz="2400" dirty="0" smtClean="0"/>
              <a:t> </a:t>
            </a:r>
            <a:r>
              <a:rPr lang="en-US" sz="2400" dirty="0" err="1" smtClean="0"/>
              <a:t>menggunakan</a:t>
            </a:r>
            <a:r>
              <a:rPr lang="en-US" sz="2400" dirty="0" smtClean="0"/>
              <a:t> </a:t>
            </a:r>
            <a:r>
              <a:rPr lang="en-US" sz="2400" dirty="0" err="1" smtClean="0"/>
              <a:t>berbagai</a:t>
            </a:r>
            <a:r>
              <a:rPr lang="en-US" sz="2400" dirty="0" smtClean="0"/>
              <a:t> </a:t>
            </a:r>
            <a:r>
              <a:rPr lang="en-US" sz="2400" dirty="0" err="1" smtClean="0"/>
              <a:t>teknik</a:t>
            </a:r>
            <a:r>
              <a:rPr lang="en-US" sz="2400" dirty="0" smtClean="0"/>
              <a:t> </a:t>
            </a:r>
            <a:r>
              <a:rPr lang="en-US" sz="2400" dirty="0" err="1" smtClean="0"/>
              <a:t>untuk</a:t>
            </a:r>
            <a:r>
              <a:rPr lang="en-US" sz="2400" dirty="0" smtClean="0"/>
              <a:t> </a:t>
            </a:r>
            <a:r>
              <a:rPr lang="en-US" sz="2400" dirty="0" err="1" smtClean="0"/>
              <a:t>memotivasi</a:t>
            </a:r>
            <a:r>
              <a:rPr lang="en-US" sz="2400" dirty="0" smtClean="0"/>
              <a:t> </a:t>
            </a:r>
            <a:r>
              <a:rPr lang="en-US" sz="2400" dirty="0" err="1" smtClean="0"/>
              <a:t>pribadinya</a:t>
            </a:r>
            <a:r>
              <a:rPr lang="en-US" sz="2400" dirty="0" smtClean="0"/>
              <a:t> </a:t>
            </a:r>
            <a:r>
              <a:rPr lang="en-US" sz="2400" dirty="0" err="1" smtClean="0"/>
              <a:t>sendiri</a:t>
            </a:r>
            <a:r>
              <a:rPr lang="en-US" sz="2400" dirty="0" smtClean="0"/>
              <a:t>, </a:t>
            </a:r>
            <a:r>
              <a:rPr lang="en-US" sz="2400" dirty="0" err="1" smtClean="0"/>
              <a:t>namun</a:t>
            </a:r>
            <a:r>
              <a:rPr lang="en-US" sz="2400" dirty="0" smtClean="0"/>
              <a:t> </a:t>
            </a:r>
            <a:r>
              <a:rPr lang="en-US" sz="2400" dirty="0" err="1" smtClean="0"/>
              <a:t>ada</a:t>
            </a:r>
            <a:r>
              <a:rPr lang="en-US" sz="2400" dirty="0" smtClean="0"/>
              <a:t> pula </a:t>
            </a:r>
            <a:r>
              <a:rPr lang="en-US" sz="2400" dirty="0" err="1" smtClean="0"/>
              <a:t>sejumlah</a:t>
            </a:r>
            <a:r>
              <a:rPr lang="en-US" sz="2400" dirty="0" smtClean="0"/>
              <a:t> </a:t>
            </a:r>
            <a:r>
              <a:rPr lang="en-US" sz="2400" dirty="0" err="1" smtClean="0"/>
              <a:t>siswa</a:t>
            </a:r>
            <a:r>
              <a:rPr lang="en-US" sz="2400" dirty="0" smtClean="0"/>
              <a:t>/</a:t>
            </a:r>
            <a:r>
              <a:rPr lang="en-US" sz="2400" dirty="0" err="1" smtClean="0"/>
              <a:t>i</a:t>
            </a:r>
            <a:r>
              <a:rPr lang="en-US" sz="2400" dirty="0" smtClean="0"/>
              <a:t> yang </a:t>
            </a:r>
            <a:r>
              <a:rPr lang="en-US" sz="2400" dirty="0" err="1" smtClean="0"/>
              <a:t>baru</a:t>
            </a:r>
            <a:r>
              <a:rPr lang="en-US" sz="2400" dirty="0" smtClean="0"/>
              <a:t> </a:t>
            </a:r>
            <a:r>
              <a:rPr lang="en-US" sz="2400" dirty="0" err="1" smtClean="0"/>
              <a:t>akan</a:t>
            </a:r>
            <a:r>
              <a:rPr lang="en-US" sz="2400" dirty="0" smtClean="0"/>
              <a:t> </a:t>
            </a:r>
            <a:r>
              <a:rPr lang="en-US" sz="2400" dirty="0" err="1" smtClean="0"/>
              <a:t>termotivasi</a:t>
            </a:r>
            <a:r>
              <a:rPr lang="en-US" sz="2400" dirty="0" smtClean="0"/>
              <a:t> </a:t>
            </a:r>
            <a:r>
              <a:rPr lang="en-US" sz="2400" dirty="0" err="1" smtClean="0"/>
              <a:t>jika</a:t>
            </a:r>
            <a:r>
              <a:rPr lang="en-US" sz="2400" dirty="0" smtClean="0"/>
              <a:t> </a:t>
            </a:r>
            <a:r>
              <a:rPr lang="en-US" sz="2400" dirty="0" err="1" smtClean="0"/>
              <a:t>ada</a:t>
            </a:r>
            <a:r>
              <a:rPr lang="en-US" sz="2400" dirty="0" smtClean="0"/>
              <a:t> </a:t>
            </a:r>
            <a:r>
              <a:rPr lang="en-US" sz="2400" dirty="0" err="1" smtClean="0"/>
              <a:t>orang</a:t>
            </a:r>
            <a:r>
              <a:rPr lang="en-US" sz="2400" dirty="0" smtClean="0"/>
              <a:t> </a:t>
            </a:r>
            <a:r>
              <a:rPr lang="en-US" sz="2400" dirty="0" err="1" smtClean="0"/>
              <a:t>melakukan</a:t>
            </a:r>
            <a:r>
              <a:rPr lang="en-US" sz="2400" dirty="0" smtClean="0"/>
              <a:t> </a:t>
            </a:r>
            <a:r>
              <a:rPr lang="en-US" sz="2400" dirty="0" err="1" smtClean="0"/>
              <a:t>usaha-usaha</a:t>
            </a:r>
            <a:r>
              <a:rPr lang="en-US" sz="2400" dirty="0" smtClean="0"/>
              <a:t> </a:t>
            </a:r>
            <a:r>
              <a:rPr lang="en-US" sz="2400" dirty="0" err="1" smtClean="0"/>
              <a:t>khusus</a:t>
            </a:r>
            <a:r>
              <a:rPr lang="en-US" sz="2400" dirty="0" smtClean="0"/>
              <a:t> </a:t>
            </a:r>
            <a:r>
              <a:rPr lang="en-US" sz="2400" dirty="0" err="1" smtClean="0"/>
              <a:t>baginya</a:t>
            </a:r>
            <a:r>
              <a:rPr lang="en-US" sz="2400" dirty="0" smtClean="0"/>
              <a:t>. </a:t>
            </a:r>
            <a:r>
              <a:rPr lang="en-US" sz="2400" dirty="0" err="1" smtClean="0"/>
              <a:t>Bagaimana</a:t>
            </a:r>
            <a:r>
              <a:rPr lang="en-US" sz="2400" dirty="0" smtClean="0"/>
              <a:t> </a:t>
            </a:r>
            <a:r>
              <a:rPr lang="en-US" sz="2400" dirty="0" err="1" smtClean="0"/>
              <a:t>caranya</a:t>
            </a:r>
            <a:r>
              <a:rPr lang="en-US" sz="2400" dirty="0" smtClean="0"/>
              <a:t> </a:t>
            </a:r>
            <a:r>
              <a:rPr lang="en-US" sz="2400" dirty="0" err="1" smtClean="0"/>
              <a:t>membangkitkan</a:t>
            </a:r>
            <a:r>
              <a:rPr lang="en-US" sz="2400" dirty="0" smtClean="0"/>
              <a:t> </a:t>
            </a:r>
            <a:r>
              <a:rPr lang="en-US" sz="2400" dirty="0" err="1" smtClean="0"/>
              <a:t>semangat</a:t>
            </a:r>
            <a:r>
              <a:rPr lang="en-US" sz="2400" dirty="0" smtClean="0"/>
              <a:t> </a:t>
            </a:r>
            <a:r>
              <a:rPr lang="en-US" sz="2400" dirty="0" err="1" smtClean="0"/>
              <a:t>dalam</a:t>
            </a:r>
            <a:r>
              <a:rPr lang="en-US" sz="2400" dirty="0" smtClean="0"/>
              <a:t> </a:t>
            </a:r>
            <a:r>
              <a:rPr lang="en-US" sz="2400" dirty="0" err="1" smtClean="0"/>
              <a:t>belajar</a:t>
            </a:r>
            <a:r>
              <a:rPr lang="en-US" sz="2400" dirty="0" smtClean="0"/>
              <a:t>? </a:t>
            </a:r>
            <a:r>
              <a:rPr lang="en-US" sz="2400" dirty="0" err="1" smtClean="0"/>
              <a:t>Banyak</a:t>
            </a:r>
            <a:r>
              <a:rPr lang="en-US" sz="2400" dirty="0" smtClean="0"/>
              <a:t> </a:t>
            </a:r>
            <a:r>
              <a:rPr lang="en-US" sz="2400" dirty="0" err="1" smtClean="0"/>
              <a:t>faktor</a:t>
            </a:r>
            <a:r>
              <a:rPr lang="en-US" sz="2400" dirty="0" smtClean="0"/>
              <a:t> yang </a:t>
            </a:r>
            <a:r>
              <a:rPr lang="en-US" sz="2400" dirty="0" err="1" smtClean="0"/>
              <a:t>mempengaruhinya</a:t>
            </a:r>
            <a:r>
              <a:rPr lang="en-US" sz="2400" dirty="0" smtClean="0"/>
              <a:t>, </a:t>
            </a:r>
            <a:r>
              <a:rPr lang="en-US" sz="2400" dirty="0" err="1" smtClean="0"/>
              <a:t>baik</a:t>
            </a:r>
            <a:r>
              <a:rPr lang="en-US" sz="2400" dirty="0" smtClean="0"/>
              <a:t> </a:t>
            </a:r>
            <a:r>
              <a:rPr lang="en-US" sz="2400" dirty="0" err="1" smtClean="0"/>
              <a:t>faktor</a:t>
            </a:r>
            <a:r>
              <a:rPr lang="en-US" sz="2400" dirty="0" smtClean="0"/>
              <a:t> internal </a:t>
            </a:r>
            <a:r>
              <a:rPr lang="en-US" sz="2400" dirty="0" err="1" smtClean="0"/>
              <a:t>maupun</a:t>
            </a:r>
            <a:r>
              <a:rPr lang="en-US" sz="2400" dirty="0" smtClean="0"/>
              <a:t> </a:t>
            </a:r>
            <a:r>
              <a:rPr lang="en-US" sz="2400" dirty="0" err="1" smtClean="0"/>
              <a:t>eksternal</a:t>
            </a:r>
            <a:r>
              <a:rPr lang="en-US" sz="2400" dirty="0" smtClean="0"/>
              <a:t>.</a:t>
            </a:r>
            <a:endParaRPr lang="id-ID"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747738" y="274638"/>
            <a:ext cx="7467600" cy="1143000"/>
          </a:xfrm>
        </p:spPr>
        <p:txBody>
          <a:bodyPr/>
          <a:lstStyle/>
          <a:p>
            <a:r>
              <a:rPr lang="id-ID" dirty="0" smtClean="0">
                <a:solidFill>
                  <a:srgbClr val="FF0000"/>
                </a:solidFill>
                <a:effectLst>
                  <a:outerShdw blurRad="38100" dist="38100" dir="2700000" algn="tl">
                    <a:srgbClr val="000000">
                      <a:alpha val="43137"/>
                    </a:srgbClr>
                  </a:outerShdw>
                </a:effectLst>
              </a:rPr>
              <a:t>PENGERTIAN</a:t>
            </a:r>
            <a:endParaRPr lang="en-US" dirty="0">
              <a:solidFill>
                <a:srgbClr val="FF0000"/>
              </a:solidFill>
              <a:effectLst>
                <a:outerShdw blurRad="38100" dist="38100" dir="2700000" algn="tl">
                  <a:srgbClr val="000000">
                    <a:alpha val="43137"/>
                  </a:srgbClr>
                </a:outerShdw>
              </a:effectLst>
            </a:endParaRPr>
          </a:p>
        </p:txBody>
      </p:sp>
      <p:sp>
        <p:nvSpPr>
          <p:cNvPr id="6" name="Content Placeholder 1"/>
          <p:cNvSpPr>
            <a:spLocks noGrp="1"/>
          </p:cNvSpPr>
          <p:nvPr>
            <p:ph sz="quarter" idx="1"/>
          </p:nvPr>
        </p:nvSpPr>
        <p:spPr>
          <a:xfrm>
            <a:off x="671514" y="1428736"/>
            <a:ext cx="7901014" cy="4873752"/>
          </a:xfrm>
        </p:spPr>
        <p:txBody>
          <a:bodyPr>
            <a:noAutofit/>
          </a:bodyPr>
          <a:lstStyle/>
          <a:p>
            <a:pPr>
              <a:defRPr/>
            </a:pPr>
            <a:r>
              <a:rPr lang="id-ID" sz="2400" dirty="0" smtClean="0"/>
              <a:t>motivasi sangat diperlukan dalam mencapai suatu tujuan. Juga dapat diketahui bahwa motivasi ada yang berasal dari dalam diri dan ada yang berasal dari luar diri. Motivasi yang berasal dari dalam diri antara lain : adanya kemauan yang kuat, usaha yang gigih, niat dan keyakinan yang  kuat untuk mencapai apa yang yang dicita-citakan, disertai doa dan ibadah yang rajin. Sedangkan motivasi yang berasal dari luar diri, misalnya : untuk memenuhi harapan orang tua, ingin mendapat hadiah. </a:t>
            </a:r>
          </a:p>
          <a:p>
            <a:pPr>
              <a:defRPr/>
            </a:pPr>
            <a:r>
              <a:rPr lang="id-ID" sz="2400" dirty="0" smtClean="0"/>
              <a:t>Motivasi belajar adalah keseluruhan daya penggerak baik dari dalam diri maupun luar diri siswa yang menjamin kelangsungan dan memberikan arah pada kegiatan belajar, sehingga tujuan belajar tercapai.</a:t>
            </a:r>
            <a:endParaRPr lang="en-US" sz="2400" dirty="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7467600" cy="1036638"/>
          </a:xfrm>
        </p:spPr>
        <p:txBody>
          <a:bodyPr>
            <a:normAutofit fontScale="90000"/>
          </a:bodyPr>
          <a:lstStyle/>
          <a:p>
            <a:r>
              <a:rPr lang="en-US" dirty="0" err="1" smtClean="0">
                <a:solidFill>
                  <a:srgbClr val="FF0000"/>
                </a:solidFill>
              </a:rPr>
              <a:t>Ciri-ciri</a:t>
            </a:r>
            <a:r>
              <a:rPr lang="en-US" dirty="0" smtClean="0">
                <a:solidFill>
                  <a:srgbClr val="FF0000"/>
                </a:solidFill>
              </a:rPr>
              <a:t> </a:t>
            </a:r>
            <a:r>
              <a:rPr lang="en-US" dirty="0" err="1" smtClean="0">
                <a:solidFill>
                  <a:srgbClr val="FF0000"/>
                </a:solidFill>
              </a:rPr>
              <a:t>siswa</a:t>
            </a:r>
            <a:r>
              <a:rPr lang="en-US" dirty="0" smtClean="0">
                <a:solidFill>
                  <a:srgbClr val="FF0000"/>
                </a:solidFill>
              </a:rPr>
              <a:t> yang </a:t>
            </a:r>
            <a:r>
              <a:rPr lang="en-US" dirty="0" err="1" smtClean="0">
                <a:solidFill>
                  <a:srgbClr val="FF0000"/>
                </a:solidFill>
              </a:rPr>
              <a:t>mempunyai</a:t>
            </a:r>
            <a:r>
              <a:rPr lang="en-US" dirty="0" smtClean="0">
                <a:solidFill>
                  <a:srgbClr val="FF0000"/>
                </a:solidFill>
              </a:rPr>
              <a:t> </a:t>
            </a:r>
            <a:r>
              <a:rPr lang="en-US" dirty="0" err="1" smtClean="0">
                <a:solidFill>
                  <a:srgbClr val="FF0000"/>
                </a:solidFill>
              </a:rPr>
              <a:t>Motivasi</a:t>
            </a:r>
            <a:r>
              <a:rPr lang="en-US" dirty="0" smtClean="0">
                <a:solidFill>
                  <a:srgbClr val="FF0000"/>
                </a:solidFill>
              </a:rPr>
              <a:t> </a:t>
            </a:r>
            <a:r>
              <a:rPr lang="en-US" dirty="0" err="1" smtClean="0">
                <a:solidFill>
                  <a:srgbClr val="FF0000"/>
                </a:solidFill>
              </a:rPr>
              <a:t>Belajar</a:t>
            </a:r>
            <a:r>
              <a:rPr lang="en-US" dirty="0" smtClean="0">
                <a:solidFill>
                  <a:srgbClr val="FF0000"/>
                </a:solidFill>
              </a:rPr>
              <a:t> :</a:t>
            </a:r>
            <a:endParaRPr lang="id-ID" dirty="0" smtClean="0">
              <a:solidFill>
                <a:srgbClr val="FF0000"/>
              </a:solidFill>
            </a:endParaRPr>
          </a:p>
        </p:txBody>
      </p:sp>
      <p:sp>
        <p:nvSpPr>
          <p:cNvPr id="2" name="Content Placeholder 1"/>
          <p:cNvSpPr>
            <a:spLocks noGrp="1"/>
          </p:cNvSpPr>
          <p:nvPr>
            <p:ph sz="quarter" idx="1"/>
          </p:nvPr>
        </p:nvSpPr>
        <p:spPr>
          <a:xfrm>
            <a:off x="1285852" y="2046309"/>
            <a:ext cx="8229600" cy="4525963"/>
          </a:xfrm>
        </p:spPr>
        <p:txBody>
          <a:bodyPr>
            <a:normAutofit/>
          </a:bodyPr>
          <a:lstStyle/>
          <a:p>
            <a:pPr lvl="0"/>
            <a:r>
              <a:rPr lang="en-US" sz="3300" i="1" dirty="0" err="1" smtClean="0"/>
              <a:t>Tekun</a:t>
            </a:r>
            <a:endParaRPr lang="id-ID" sz="3300" dirty="0" smtClean="0"/>
          </a:p>
          <a:p>
            <a:pPr lvl="0"/>
            <a:r>
              <a:rPr lang="en-US" sz="3300" i="1" dirty="0" err="1" smtClean="0"/>
              <a:t>Ulet</a:t>
            </a:r>
            <a:endParaRPr lang="id-ID" sz="3300" dirty="0" smtClean="0"/>
          </a:p>
          <a:p>
            <a:pPr lvl="0"/>
            <a:r>
              <a:rPr lang="en-US" sz="3300" i="1" dirty="0" err="1" smtClean="0"/>
              <a:t>Minat</a:t>
            </a:r>
            <a:r>
              <a:rPr lang="en-US" sz="3300" i="1" dirty="0" smtClean="0"/>
              <a:t> yang </a:t>
            </a:r>
            <a:r>
              <a:rPr lang="en-US" sz="3300" i="1" dirty="0" err="1" smtClean="0"/>
              <a:t>tinggi</a:t>
            </a:r>
            <a:endParaRPr lang="id-ID" sz="3300" dirty="0" smtClean="0"/>
          </a:p>
          <a:p>
            <a:pPr lvl="0"/>
            <a:r>
              <a:rPr lang="en-US" sz="3300" i="1" dirty="0" err="1" smtClean="0"/>
              <a:t>Mandiri</a:t>
            </a:r>
            <a:endParaRPr lang="id-ID" sz="3300" dirty="0" smtClean="0"/>
          </a:p>
          <a:p>
            <a:pPr lvl="0"/>
            <a:r>
              <a:rPr lang="en-US" sz="3300" i="1" dirty="0" err="1" smtClean="0"/>
              <a:t>Bertanggung</a:t>
            </a:r>
            <a:r>
              <a:rPr lang="en-US" sz="3300" i="1" dirty="0" smtClean="0"/>
              <a:t> </a:t>
            </a:r>
            <a:r>
              <a:rPr lang="en-US" sz="3300" i="1" dirty="0" err="1" smtClean="0"/>
              <a:t>Jawab</a:t>
            </a:r>
            <a:endParaRPr lang="id-ID" sz="3300" dirty="0" smtClean="0"/>
          </a:p>
          <a:p>
            <a:pPr lvl="0"/>
            <a:r>
              <a:rPr lang="en-US" sz="3300" i="1" dirty="0" err="1" smtClean="0"/>
              <a:t>Senang</a:t>
            </a:r>
            <a:r>
              <a:rPr lang="en-US" sz="3300" i="1" dirty="0" smtClean="0"/>
              <a:t> </a:t>
            </a:r>
            <a:r>
              <a:rPr lang="en-US" sz="3300" i="1" dirty="0" err="1" smtClean="0"/>
              <a:t>memecahkan</a:t>
            </a:r>
            <a:r>
              <a:rPr lang="en-US" sz="3300" i="1" dirty="0" smtClean="0"/>
              <a:t> </a:t>
            </a:r>
            <a:r>
              <a:rPr lang="en-US" sz="3300" i="1" dirty="0" err="1" smtClean="0"/>
              <a:t>soal-soal</a:t>
            </a:r>
            <a:r>
              <a:rPr lang="en-US" sz="3300" i="1" dirty="0" smtClean="0"/>
              <a:t> </a:t>
            </a:r>
            <a:r>
              <a:rPr lang="en-US" sz="3300" i="1" dirty="0" err="1" smtClean="0"/>
              <a:t>latihan</a:t>
            </a:r>
            <a:r>
              <a:rPr lang="en-US" sz="3300" i="1" dirty="0" smtClean="0"/>
              <a:t>.</a:t>
            </a:r>
            <a:endParaRPr lang="id-ID" sz="3300" dirty="0" smtClean="0"/>
          </a:p>
          <a:p>
            <a:pPr>
              <a:buFont typeface="Arial" pitchFamily="34" charset="0"/>
              <a:buChar char="•"/>
              <a:defRPr/>
            </a:pPr>
            <a:endParaRPr lang="en-US" sz="3300" dirty="0">
              <a:latin typeface="Comic Sans MS" pitchFamily="66"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down)">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2490" y="558784"/>
            <a:ext cx="7848600" cy="655638"/>
          </a:xfrm>
        </p:spPr>
        <p:txBody>
          <a:bodyPr>
            <a:noAutofit/>
          </a:bodyPr>
          <a:lstStyle/>
          <a:p>
            <a:pPr lvl="1"/>
            <a:r>
              <a:rPr lang="id-ID" sz="2500" b="1" dirty="0" smtClean="0">
                <a:solidFill>
                  <a:srgbClr val="FF0000"/>
                </a:solidFill>
              </a:rPr>
              <a:t>Faktor-faktor  yang harus diperhatikan dalam meningkatkan motivasi belajar adalah :</a:t>
            </a:r>
            <a:endParaRPr lang="id-ID" sz="2500" dirty="0" smtClean="0">
              <a:solidFill>
                <a:srgbClr val="FF0000"/>
              </a:solidFill>
            </a:endParaRPr>
          </a:p>
        </p:txBody>
      </p:sp>
      <p:sp>
        <p:nvSpPr>
          <p:cNvPr id="2" name="Content Placeholder 1"/>
          <p:cNvSpPr>
            <a:spLocks noGrp="1"/>
          </p:cNvSpPr>
          <p:nvPr>
            <p:ph sz="quarter" idx="1"/>
          </p:nvPr>
        </p:nvSpPr>
        <p:spPr>
          <a:xfrm>
            <a:off x="609600" y="1447800"/>
            <a:ext cx="7467600" cy="5029200"/>
          </a:xfrm>
        </p:spPr>
        <p:txBody>
          <a:bodyPr>
            <a:normAutofit fontScale="77500" lnSpcReduction="20000"/>
          </a:bodyPr>
          <a:lstStyle/>
          <a:p>
            <a:pPr lvl="0"/>
            <a:r>
              <a:rPr lang="id-ID" dirty="0" smtClean="0"/>
              <a:t>Setiap usaha belajar perlu ditetapkan niat dan tujuan yang jelas.</a:t>
            </a:r>
            <a:endParaRPr lang="id-ID" sz="3600" dirty="0" smtClean="0"/>
          </a:p>
          <a:p>
            <a:pPr lvl="0"/>
            <a:r>
              <a:rPr lang="id-ID" dirty="0" smtClean="0"/>
              <a:t>Merencanakan kegiatan belajar sebaik-baiknya.</a:t>
            </a:r>
            <a:endParaRPr lang="id-ID" sz="3600" dirty="0" smtClean="0"/>
          </a:p>
          <a:p>
            <a:pPr lvl="0"/>
            <a:r>
              <a:rPr lang="id-ID" dirty="0" smtClean="0"/>
              <a:t>Memahami setiap hambatan yang dihadapi dalam belajar.</a:t>
            </a:r>
            <a:endParaRPr lang="id-ID" sz="3600" dirty="0" smtClean="0"/>
          </a:p>
          <a:p>
            <a:pPr lvl="0"/>
            <a:r>
              <a:rPr lang="id-ID" dirty="0" smtClean="0"/>
              <a:t>Berdoa untuk keberhasilan.</a:t>
            </a:r>
            <a:endParaRPr lang="id-ID" sz="3600" dirty="0" smtClean="0"/>
          </a:p>
          <a:p>
            <a:pPr lvl="0"/>
            <a:r>
              <a:rPr lang="id-ID" dirty="0" smtClean="0"/>
              <a:t>Selalu mawas diri dan mengembangkan kesadaran untuk lebih memahami diri. Semakin dalam pemahaman diri seseorang semakin besar semangat yang akan muncul.</a:t>
            </a:r>
            <a:endParaRPr lang="id-ID" sz="3600" dirty="0" smtClean="0"/>
          </a:p>
          <a:p>
            <a:pPr lvl="0"/>
            <a:r>
              <a:rPr lang="id-ID" dirty="0" smtClean="0"/>
              <a:t>Mau menerima masukan dari orang lain.</a:t>
            </a:r>
            <a:endParaRPr lang="id-ID" sz="3600" dirty="0" smtClean="0"/>
          </a:p>
          <a:p>
            <a:pPr lvl="0"/>
            <a:r>
              <a:rPr lang="id-ID" dirty="0" smtClean="0"/>
              <a:t>Memahami norma-norma tentang belajar yang baik.</a:t>
            </a:r>
            <a:endParaRPr lang="id-ID" sz="3600" dirty="0" smtClean="0"/>
          </a:p>
          <a:p>
            <a:r>
              <a:rPr lang="id-ID" dirty="0" smtClean="0"/>
              <a:t>Mempunyai rencana masa depan</a:t>
            </a:r>
            <a:endParaRPr lang="en-US" dirty="0" smtClean="0">
              <a:latin typeface="Comic Sans MS" pitchFamily="66" charset="0"/>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r>
              <a:rPr lang="id-ID" sz="2800" b="1" dirty="0" smtClean="0">
                <a:solidFill>
                  <a:srgbClr val="FF0000"/>
                </a:solidFill>
                <a:effectLst>
                  <a:outerShdw blurRad="38100" dist="38100" dir="2700000" algn="tl">
                    <a:srgbClr val="000000">
                      <a:alpha val="43137"/>
                    </a:srgbClr>
                  </a:outerShdw>
                </a:effectLst>
              </a:rPr>
              <a:t>USAHA UNTUK MENINGKATKAN </a:t>
            </a:r>
            <a:br>
              <a:rPr lang="id-ID" sz="2800" b="1" dirty="0" smtClean="0">
                <a:solidFill>
                  <a:srgbClr val="FF0000"/>
                </a:solidFill>
                <a:effectLst>
                  <a:outerShdw blurRad="38100" dist="38100" dir="2700000" algn="tl">
                    <a:srgbClr val="000000">
                      <a:alpha val="43137"/>
                    </a:srgbClr>
                  </a:outerShdw>
                </a:effectLst>
              </a:rPr>
            </a:br>
            <a:r>
              <a:rPr lang="id-ID" sz="2800" b="1" dirty="0" smtClean="0">
                <a:solidFill>
                  <a:srgbClr val="FF0000"/>
                </a:solidFill>
                <a:effectLst>
                  <a:outerShdw blurRad="38100" dist="38100" dir="2700000" algn="tl">
                    <a:srgbClr val="000000">
                      <a:alpha val="43137"/>
                    </a:srgbClr>
                  </a:outerShdw>
                </a:effectLst>
              </a:rPr>
              <a:t>MOTIVASI BELAJAR</a:t>
            </a:r>
            <a:endParaRPr lang="en-US" sz="28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881090" y="1688996"/>
            <a:ext cx="7620000" cy="5026152"/>
          </a:xfrm>
        </p:spPr>
        <p:txBody>
          <a:bodyPr>
            <a:noAutofit/>
          </a:bodyPr>
          <a:lstStyle/>
          <a:p>
            <a:pPr>
              <a:buNone/>
            </a:pPr>
            <a:r>
              <a:rPr lang="id-ID" sz="2400" b="1" dirty="0" smtClean="0"/>
              <a:t>Persyaratan akademis, meliputi :</a:t>
            </a:r>
          </a:p>
          <a:p>
            <a:pPr marL="457200" indent="-457200">
              <a:buAutoNum type="arabicPeriod"/>
            </a:pPr>
            <a:r>
              <a:rPr lang="id-ID" sz="2400" dirty="0" smtClean="0"/>
              <a:t>Hasil ulangan yang diperoleh sudah tuntas/lulus</a:t>
            </a:r>
          </a:p>
          <a:p>
            <a:pPr marL="457200" indent="-457200">
              <a:buAutoNum type="arabicPeriod"/>
            </a:pPr>
            <a:r>
              <a:rPr lang="id-ID" sz="2400" dirty="0" smtClean="0"/>
              <a:t>Kehadiran disekolah hendaknya sesuai dengan ketentuan.</a:t>
            </a:r>
          </a:p>
          <a:p>
            <a:pPr marL="457200" indent="-457200">
              <a:buAutoNum type="arabicPeriod"/>
            </a:pPr>
            <a:r>
              <a:rPr lang="id-ID" sz="2400" dirty="0" smtClean="0"/>
              <a:t>Konsentrasi  belajar baik di rumah maupun disekolah</a:t>
            </a:r>
          </a:p>
          <a:p>
            <a:pPr marL="457200" indent="-457200">
              <a:buAutoNum type="arabicPeriod"/>
            </a:pPr>
            <a:r>
              <a:rPr lang="id-ID" sz="2400" dirty="0" smtClean="0"/>
              <a:t>Kesehatan fisik maupun mental yang menunjang kegiatan belajar</a:t>
            </a:r>
          </a:p>
          <a:p>
            <a:pPr marL="457200" indent="-457200">
              <a:buAutoNum type="arabicPeriod"/>
            </a:pPr>
            <a:r>
              <a:rPr lang="id-ID" sz="2400" dirty="0" smtClean="0"/>
              <a:t>Kelengkapan catatan pelajaran.</a:t>
            </a:r>
          </a:p>
          <a:p>
            <a:pPr marL="457200" indent="-457200">
              <a:buAutoNum type="arabicPeriod"/>
            </a:pPr>
            <a:r>
              <a:rPr lang="id-ID" sz="2400" dirty="0" smtClean="0"/>
              <a:t>Mengerjakan tugas (PR) dengan baik</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42952" y="571480"/>
            <a:ext cx="8258204" cy="5026152"/>
          </a:xfrm>
        </p:spPr>
        <p:txBody>
          <a:bodyPr>
            <a:noAutofit/>
          </a:bodyPr>
          <a:lstStyle/>
          <a:p>
            <a:pPr>
              <a:buNone/>
            </a:pPr>
            <a:r>
              <a:rPr lang="id-ID" sz="2700" b="1" dirty="0" smtClean="0">
                <a:solidFill>
                  <a:srgbClr val="FF0000"/>
                </a:solidFill>
              </a:rPr>
              <a:t>Persyaratan Budi Pekerti, meliputi:</a:t>
            </a:r>
          </a:p>
          <a:p>
            <a:pPr>
              <a:buNone/>
            </a:pPr>
            <a:r>
              <a:rPr lang="id-ID" sz="2400" b="1" i="1" dirty="0" smtClean="0"/>
              <a:t>Kelakuan :</a:t>
            </a:r>
            <a:endParaRPr lang="id-ID" sz="2400" b="1" dirty="0" smtClean="0"/>
          </a:p>
          <a:p>
            <a:pPr>
              <a:buNone/>
            </a:pPr>
            <a:r>
              <a:rPr lang="id-ID" sz="2400" dirty="0" smtClean="0"/>
              <a:t>	Ketaatan terhadap tata tertib sekolah</a:t>
            </a:r>
          </a:p>
          <a:p>
            <a:pPr>
              <a:buNone/>
            </a:pPr>
            <a:r>
              <a:rPr lang="id-ID" sz="2400" dirty="0" smtClean="0"/>
              <a:t>	Bersikap santun dan ramah kepada guru/karyawan sekolah</a:t>
            </a:r>
          </a:p>
          <a:p>
            <a:pPr>
              <a:buNone/>
            </a:pPr>
            <a:r>
              <a:rPr lang="id-ID" sz="2400" dirty="0" smtClean="0"/>
              <a:t>	Menjalin hubungan baik dengan teman sebaya</a:t>
            </a:r>
          </a:p>
          <a:p>
            <a:pPr>
              <a:buNone/>
            </a:pPr>
            <a:r>
              <a:rPr lang="id-ID" sz="2400" dirty="0" smtClean="0"/>
              <a:t>	Memperhatikan pelajaran</a:t>
            </a:r>
          </a:p>
          <a:p>
            <a:pPr>
              <a:buNone/>
            </a:pPr>
            <a:r>
              <a:rPr lang="id-ID" sz="2400" b="1" i="1" dirty="0" smtClean="0"/>
              <a:t>Kerajinan</a:t>
            </a:r>
          </a:p>
          <a:p>
            <a:pPr>
              <a:buNone/>
            </a:pPr>
            <a:r>
              <a:rPr lang="id-ID" sz="2400" i="1" dirty="0" smtClean="0"/>
              <a:t>	</a:t>
            </a:r>
            <a:r>
              <a:rPr lang="id-ID" sz="2400" dirty="0" smtClean="0"/>
              <a:t>Kehadiran dalam kegiatan belajar mengajar</a:t>
            </a:r>
          </a:p>
          <a:p>
            <a:pPr>
              <a:buNone/>
            </a:pPr>
            <a:r>
              <a:rPr lang="id-ID" sz="2400" dirty="0" smtClean="0"/>
              <a:t>	Kehadiran dalam kegiatan ekstra kurikule</a:t>
            </a:r>
          </a:p>
          <a:p>
            <a:pPr>
              <a:buNone/>
            </a:pPr>
            <a:r>
              <a:rPr lang="id-ID" sz="2400" dirty="0" smtClean="0"/>
              <a:t>	Aktif mengikuti kegiatan peringatan hari-hari besar</a:t>
            </a:r>
          </a:p>
          <a:p>
            <a:pPr>
              <a:buNone/>
            </a:pPr>
            <a:r>
              <a:rPr lang="id-ID" sz="2400" dirty="0" smtClean="0"/>
              <a:t>	Kehadiran dalam kegiatan upacara bendera</a:t>
            </a:r>
          </a:p>
          <a:p>
            <a:pPr>
              <a:buNone/>
            </a:pPr>
            <a:r>
              <a:rPr lang="id-ID" sz="2400" dirty="0" smtClean="0"/>
              <a:t>	Mengerjakan PR atau tugas-tugas lain dari guru</a:t>
            </a:r>
          </a:p>
          <a:p>
            <a:pPr>
              <a:buNone/>
            </a:pPr>
            <a:r>
              <a:rPr lang="id-ID" sz="2400" dirty="0" smtClean="0"/>
              <a:t>	Kelengkapan dan kerajinan buku catatan</a:t>
            </a: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71514" y="571480"/>
            <a:ext cx="8258204" cy="5026152"/>
          </a:xfrm>
        </p:spPr>
        <p:txBody>
          <a:bodyPr>
            <a:noAutofit/>
          </a:bodyPr>
          <a:lstStyle/>
          <a:p>
            <a:pPr>
              <a:buNone/>
            </a:pPr>
            <a:r>
              <a:rPr lang="id-ID" sz="2400" b="1" i="1" dirty="0" smtClean="0"/>
              <a:t>Kerapian/kebesihan :</a:t>
            </a:r>
            <a:endParaRPr lang="id-ID" sz="2400" b="1" dirty="0" smtClean="0"/>
          </a:p>
          <a:p>
            <a:pPr lvl="0"/>
            <a:r>
              <a:rPr lang="id-ID" sz="2400" dirty="0" smtClean="0"/>
              <a:t>Memakai seragam lengkap sesuai ketentuan</a:t>
            </a:r>
          </a:p>
          <a:p>
            <a:pPr lvl="0"/>
            <a:r>
              <a:rPr lang="id-ID" sz="2400" dirty="0" smtClean="0"/>
              <a:t>Memakai pakaian bersih dan rapi</a:t>
            </a:r>
          </a:p>
          <a:p>
            <a:pPr lvl="0"/>
            <a:r>
              <a:rPr lang="id-ID" sz="2400" dirty="0" smtClean="0"/>
              <a:t>Rambut disisir rapi, tidak mengenakan pewarna rambut (rambut anak laki-laki pendek)</a:t>
            </a:r>
          </a:p>
          <a:p>
            <a:pPr lvl="0"/>
            <a:r>
              <a:rPr lang="id-ID" sz="2400" dirty="0" smtClean="0"/>
              <a:t>Menjaga kebersihan diri dan lingkungannya.</a:t>
            </a:r>
          </a:p>
          <a:p>
            <a:pPr lvl="0"/>
            <a:r>
              <a:rPr lang="id-ID" sz="2400" dirty="0" smtClean="0"/>
              <a:t>Buku-buku pelajaran disampul rapi dan bersih</a:t>
            </a:r>
          </a:p>
          <a:p>
            <a:pPr lvl="0"/>
            <a:r>
              <a:rPr lang="id-ID" sz="2400" dirty="0" smtClean="0"/>
              <a:t>Membuang sampah ditempatnya</a:t>
            </a:r>
            <a:endParaRPr lang="id-ID" sz="24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2758</TotalTime>
  <Words>402</Words>
  <Application>Microsoft Office PowerPoint</Application>
  <PresentationFormat>On-screen Show (4:3)</PresentationFormat>
  <Paragraphs>54</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PENGERTIAN</vt:lpstr>
      <vt:lpstr>Ciri-ciri siswa yang mempunyai Motivasi Belajar :</vt:lpstr>
      <vt:lpstr>Faktor-faktor  yang harus diperhatikan dalam meningkatkan motivasi belajar adalah :</vt:lpstr>
      <vt:lpstr>USAHA UNTUK MENINGKATKAN  MOTIVASI BELAJAR</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62</cp:revision>
  <dcterms:created xsi:type="dcterms:W3CDTF">2016-07-21T12:45:39Z</dcterms:created>
  <dcterms:modified xsi:type="dcterms:W3CDTF">2016-07-24T22:33:57Z</dcterms:modified>
</cp:coreProperties>
</file>