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6" r:id="rId3"/>
    <p:sldId id="262" r:id="rId4"/>
    <p:sldId id="272" r:id="rId5"/>
    <p:sldId id="259" r:id="rId6"/>
    <p:sldId id="273" r:id="rId7"/>
    <p:sldId id="274" r:id="rId8"/>
    <p:sldId id="275" r:id="rId9"/>
    <p:sldId id="276" r:id="rId10"/>
    <p:sldId id="283" r:id="rId11"/>
    <p:sldId id="284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AA24E-C75E-4CEB-9152-64A7C800F78A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45547-61A2-4063-885D-45D7923E3B96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ED8F6A-B70A-4C0D-9ABD-B113B75932D0}" type="slidenum">
              <a:rPr lang="en-GB" altLang="en-US"/>
              <a:pPr/>
              <a:t>6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3A8A40-55EA-4C7A-8824-5D939791F3A8}" type="slidenum">
              <a:rPr lang="en-GB" altLang="en-US"/>
              <a:pPr/>
              <a:t>7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1FF890-5083-457A-8405-0FAC3355F581}" type="slidenum">
              <a:rPr lang="en-GB" altLang="en-US"/>
              <a:pPr/>
              <a:t>8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733E8-7ACD-42FA-8AEE-440C09A326CE}" type="slidenum">
              <a:rPr lang="en-GB" altLang="en-US"/>
              <a:pPr/>
              <a:t>9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733E8-7ACD-42FA-8AEE-440C09A326CE}" type="slidenum">
              <a:rPr lang="en-GB" altLang="en-US"/>
              <a:pPr/>
              <a:t>10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733E8-7ACD-42FA-8AEE-440C09A326CE}" type="slidenum">
              <a:rPr lang="en-GB" altLang="en-US"/>
              <a:pPr/>
              <a:t>11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64472" y="214290"/>
            <a:ext cx="385073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500" b="1" dirty="0" smtClean="0">
                <a:solidFill>
                  <a:srgbClr val="FF0000"/>
                </a:solidFill>
              </a:rPr>
              <a:t>NILAI - NILAI</a:t>
            </a:r>
            <a:endParaRPr lang="id-ID" sz="5500" dirty="0" smtClean="0">
              <a:solidFill>
                <a:srgbClr val="FF0000"/>
              </a:solidFill>
            </a:endParaRPr>
          </a:p>
          <a:p>
            <a:r>
              <a:rPr lang="id-ID" sz="5500" b="1" dirty="0" smtClean="0">
                <a:solidFill>
                  <a:srgbClr val="FF0000"/>
                </a:solidFill>
              </a:rPr>
              <a:t> </a:t>
            </a:r>
            <a:r>
              <a:rPr lang="en-US" sz="5500" b="1" dirty="0" smtClean="0">
                <a:solidFill>
                  <a:srgbClr val="FF0000"/>
                </a:solidFill>
              </a:rPr>
              <a:t>KEHIDUPAN</a:t>
            </a:r>
            <a:endParaRPr lang="id-ID" sz="5500" b="1" dirty="0" smtClean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1538" y="3571592"/>
            <a:ext cx="6715172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4100" b="1" dirty="0" smtClean="0">
                <a:solidFill>
                  <a:srgbClr val="FFFF00"/>
                </a:solidFill>
              </a:rPr>
              <a:t>T U J U A N</a:t>
            </a:r>
          </a:p>
          <a:p>
            <a:pPr algn="ctr"/>
            <a:r>
              <a:rPr lang="id-ID" sz="2800" i="1" dirty="0" smtClean="0">
                <a:solidFill>
                  <a:schemeClr val="bg1"/>
                </a:solidFill>
              </a:rPr>
              <a:t>D</a:t>
            </a:r>
            <a:r>
              <a:rPr lang="en-US" sz="2800" i="1" dirty="0" err="1" smtClean="0">
                <a:solidFill>
                  <a:schemeClr val="bg1"/>
                </a:solidFill>
              </a:rPr>
              <a:t>apat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memahami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nilai-nilai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kehidupana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serta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dapat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bersosialisasi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dan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mengambil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keputusan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berdasarkan</a:t>
            </a:r>
            <a:r>
              <a:rPr lang="en-US" sz="2800" i="1" dirty="0" smtClean="0">
                <a:solidFill>
                  <a:schemeClr val="bg1"/>
                </a:solidFill>
              </a:rPr>
              <a:t>  </a:t>
            </a:r>
            <a:r>
              <a:rPr lang="en-US" sz="2800" i="1" dirty="0" err="1" smtClean="0">
                <a:solidFill>
                  <a:schemeClr val="bg1"/>
                </a:solidFill>
              </a:rPr>
              <a:t>nilai-nilai</a:t>
            </a:r>
            <a:r>
              <a:rPr lang="en-US" sz="2800" i="1" dirty="0" smtClean="0">
                <a:solidFill>
                  <a:schemeClr val="bg1"/>
                </a:solidFill>
              </a:rPr>
              <a:t> </a:t>
            </a:r>
            <a:r>
              <a:rPr lang="en-US" sz="2800" i="1" dirty="0" err="1" smtClean="0">
                <a:solidFill>
                  <a:schemeClr val="bg1"/>
                </a:solidFill>
              </a:rPr>
              <a:t>kehidupan</a:t>
            </a:r>
            <a:endParaRPr lang="id-ID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920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9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7224" y="545770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APERSEPSI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7158" y="2643182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300" dirty="0" smtClean="0">
                <a:solidFill>
                  <a:schemeClr val="bg1"/>
                </a:solidFill>
              </a:rPr>
              <a:t>Indonesia </a:t>
            </a:r>
            <a:r>
              <a:rPr lang="en-US" sz="2300" dirty="0" err="1" smtClean="0">
                <a:solidFill>
                  <a:schemeClr val="bg1"/>
                </a:solidFill>
              </a:rPr>
              <a:t>merupakan</a:t>
            </a:r>
            <a:r>
              <a:rPr lang="en-US" sz="2300" dirty="0" smtClean="0">
                <a:solidFill>
                  <a:schemeClr val="bg1"/>
                </a:solidFill>
              </a:rPr>
              <a:t> Negara </a:t>
            </a:r>
            <a:r>
              <a:rPr lang="en-US" sz="2300" dirty="0" err="1" smtClean="0">
                <a:solidFill>
                  <a:schemeClr val="bg1"/>
                </a:solidFill>
              </a:rPr>
              <a:t>dengan</a:t>
            </a:r>
            <a:r>
              <a:rPr lang="en-US" sz="2300" dirty="0" smtClean="0">
                <a:solidFill>
                  <a:schemeClr val="bg1"/>
                </a:solidFill>
              </a:rPr>
              <a:t> multi </a:t>
            </a:r>
            <a:r>
              <a:rPr lang="en-US" sz="2300" dirty="0" err="1" smtClean="0">
                <a:solidFill>
                  <a:schemeClr val="bg1"/>
                </a:solidFill>
              </a:rPr>
              <a:t>etnik,dan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berjuta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permasalahan,mulai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kemiskinan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korupsi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pelanggaran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etika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sampai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berbagai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tindak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kriminal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di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lakukan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oleh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hampir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semua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lapisan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masyarakat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Permasalahan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ini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diantaranya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karena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semakin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menurunnya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pemahaman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manusia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nilai-nilai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kehidupan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semakin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lunturnya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itikad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baik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setiap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orang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 </a:t>
            </a:r>
            <a:r>
              <a:rPr lang="en-US" sz="2300" dirty="0" err="1" smtClean="0">
                <a:solidFill>
                  <a:schemeClr val="bg1"/>
                </a:solidFill>
              </a:rPr>
              <a:t>mewujudkan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melestarikan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nilai-nilai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kehidupan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r>
              <a:rPr lang="id-ID" sz="2300" dirty="0" smtClean="0">
                <a:solidFill>
                  <a:schemeClr val="bg1"/>
                </a:solidFill>
              </a:rPr>
              <a:t> Perkembangan ilmu dan teknologi yang ditandai dengan aneka ragam perubahan sangat cepat, turut mempengaruhi norma-norma kehidupan. Apa yang dulu dianggap baik, mungkin sekarang menjadi kurang baik sesuai dengan irama perkembangan jaman.</a:t>
            </a:r>
            <a:endParaRPr lang="id-ID" sz="2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id-ID" altLang="en-US" sz="4000" b="1" dirty="0" smtClean="0">
                <a:solidFill>
                  <a:srgbClr val="FFFF00"/>
                </a:solidFill>
              </a:rPr>
              <a:t>PENGERTIAN</a:t>
            </a:r>
            <a:endParaRPr lang="en-GB" alt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1571612"/>
            <a:ext cx="807249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i="1" dirty="0" smtClean="0">
                <a:solidFill>
                  <a:schemeClr val="bg1"/>
                </a:solidFill>
              </a:rPr>
              <a:t>Kimball Young</a:t>
            </a:r>
            <a:r>
              <a:rPr lang="en-US" sz="2300" dirty="0" smtClean="0">
                <a:solidFill>
                  <a:schemeClr val="bg1"/>
                </a:solidFill>
              </a:rPr>
              <a:t> : </a:t>
            </a:r>
            <a:r>
              <a:rPr lang="en-US" sz="2300" dirty="0" err="1" smtClean="0">
                <a:solidFill>
                  <a:schemeClr val="bg1"/>
                </a:solidFill>
              </a:rPr>
              <a:t>Mengemukakan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adalah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asumsi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abstrak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sering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tidak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disadari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tentang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apa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dianggap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penting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dalam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masyarakat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r>
              <a:rPr lang="en-US" sz="2300" b="1" i="1" dirty="0" err="1" smtClean="0">
                <a:solidFill>
                  <a:schemeClr val="bg1"/>
                </a:solidFill>
              </a:rPr>
              <a:t>A.W.Green</a:t>
            </a:r>
            <a:r>
              <a:rPr lang="en-US" sz="2300" dirty="0" smtClean="0">
                <a:solidFill>
                  <a:schemeClr val="bg1"/>
                </a:solidFill>
              </a:rPr>
              <a:t> : </a:t>
            </a: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adalah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kesadaran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secara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relatif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berlangsung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disertai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emosi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terhadap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objek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r>
              <a:rPr lang="en-US" sz="2300" b="1" i="1" dirty="0" smtClean="0">
                <a:solidFill>
                  <a:schemeClr val="bg1"/>
                </a:solidFill>
              </a:rPr>
              <a:t>Woods</a:t>
            </a:r>
            <a:r>
              <a:rPr lang="en-US" sz="2300" dirty="0" smtClean="0">
                <a:solidFill>
                  <a:schemeClr val="bg1"/>
                </a:solidFill>
              </a:rPr>
              <a:t> : </a:t>
            </a:r>
            <a:r>
              <a:rPr lang="en-US" sz="2300" dirty="0" err="1" smtClean="0">
                <a:solidFill>
                  <a:schemeClr val="bg1"/>
                </a:solidFill>
              </a:rPr>
              <a:t>Mengemukakan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bahwa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merupakan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petunjuk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umum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telah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berlangsung</a:t>
            </a:r>
            <a:r>
              <a:rPr lang="en-US" sz="2300" dirty="0" smtClean="0">
                <a:solidFill>
                  <a:schemeClr val="bg1"/>
                </a:solidFill>
              </a:rPr>
              <a:t> lama </a:t>
            </a:r>
            <a:r>
              <a:rPr lang="en-US" sz="2300" dirty="0" err="1" smtClean="0">
                <a:solidFill>
                  <a:schemeClr val="bg1"/>
                </a:solidFill>
              </a:rPr>
              <a:t>serta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mengarahkan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tingkah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laku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kepuasan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dalam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kehidupan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sehari-hari</a:t>
            </a:r>
            <a:endParaRPr lang="id-ID" sz="2300" dirty="0" smtClean="0">
              <a:solidFill>
                <a:schemeClr val="bg1"/>
              </a:solidFill>
            </a:endParaRPr>
          </a:p>
          <a:p>
            <a:r>
              <a:rPr lang="en-US" sz="2300" b="1" i="1" dirty="0" err="1" smtClean="0">
                <a:solidFill>
                  <a:schemeClr val="bg1"/>
                </a:solidFill>
              </a:rPr>
              <a:t>M.Z.Lawang</a:t>
            </a:r>
            <a:r>
              <a:rPr lang="en-US" sz="2300" dirty="0" smtClean="0">
                <a:solidFill>
                  <a:schemeClr val="bg1"/>
                </a:solidFill>
              </a:rPr>
              <a:t> : </a:t>
            </a:r>
            <a:r>
              <a:rPr lang="en-US" sz="2300" dirty="0" err="1" smtClean="0">
                <a:solidFill>
                  <a:schemeClr val="bg1"/>
                </a:solidFill>
              </a:rPr>
              <a:t>Menyatakan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adalah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gambaran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mengenai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apa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diinginkan,yang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pantas,berharga,dan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dapat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mempengaruhi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perilaku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sosial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orang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bernilai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tersebut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r>
              <a:rPr lang="en-US" sz="2300" b="1" dirty="0" err="1" smtClean="0">
                <a:solidFill>
                  <a:schemeClr val="bg1"/>
                </a:solidFill>
              </a:rPr>
              <a:t>Hendropuspito</a:t>
            </a:r>
            <a:r>
              <a:rPr lang="en-US" sz="2300" dirty="0" smtClean="0">
                <a:solidFill>
                  <a:schemeClr val="bg1"/>
                </a:solidFill>
              </a:rPr>
              <a:t> : </a:t>
            </a:r>
            <a:r>
              <a:rPr lang="en-US" sz="2300" dirty="0" err="1" smtClean="0">
                <a:solidFill>
                  <a:schemeClr val="bg1"/>
                </a:solidFill>
              </a:rPr>
              <a:t>Menyatakan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adalah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segala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sesuatu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dihargai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masyarakat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karena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mempunyai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daya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guna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fungsional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bagi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perkembangan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kehidupan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manusia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571499" y="589974"/>
            <a:ext cx="8001029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500" dirty="0" err="1" smtClean="0">
                <a:solidFill>
                  <a:srgbClr val="FFFF00"/>
                </a:solidFill>
              </a:rPr>
              <a:t>Nilai-nilai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hidup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dan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kehidupan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manusia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biasanya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dipengaruhi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oleh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masukan-masukan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dari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luar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dirinya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sejak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kecil</a:t>
            </a:r>
            <a:r>
              <a:rPr lang="en-US" sz="3500" dirty="0" smtClean="0">
                <a:solidFill>
                  <a:srgbClr val="FFFF00"/>
                </a:solidFill>
              </a:rPr>
              <a:t>. Hal-</a:t>
            </a:r>
            <a:r>
              <a:rPr lang="en-US" sz="3500" dirty="0" err="1" smtClean="0">
                <a:solidFill>
                  <a:srgbClr val="FFFF00"/>
                </a:solidFill>
              </a:rPr>
              <a:t>hal</a:t>
            </a:r>
            <a:r>
              <a:rPr lang="en-US" sz="3500" dirty="0" smtClean="0">
                <a:solidFill>
                  <a:srgbClr val="FFFF00"/>
                </a:solidFill>
              </a:rPr>
              <a:t> </a:t>
            </a:r>
            <a:r>
              <a:rPr lang="en-US" sz="3500" dirty="0" err="1" smtClean="0">
                <a:solidFill>
                  <a:srgbClr val="FFFF00"/>
                </a:solidFill>
              </a:rPr>
              <a:t>tersebut</a:t>
            </a:r>
            <a:r>
              <a:rPr lang="en-US" sz="3500" dirty="0" smtClean="0">
                <a:solidFill>
                  <a:srgbClr val="FFFF00"/>
                </a:solidFill>
              </a:rPr>
              <a:t>, </a:t>
            </a:r>
            <a:r>
              <a:rPr lang="en-US" sz="3500" dirty="0" err="1" smtClean="0">
                <a:solidFill>
                  <a:srgbClr val="FFFF00"/>
                </a:solidFill>
              </a:rPr>
              <a:t>antara</a:t>
            </a:r>
            <a:r>
              <a:rPr lang="en-US" sz="3500" dirty="0" smtClean="0">
                <a:solidFill>
                  <a:srgbClr val="FFFF00"/>
                </a:solidFill>
              </a:rPr>
              <a:t> lain</a:t>
            </a:r>
            <a:endParaRPr lang="en-US" sz="3500" dirty="0">
              <a:solidFill>
                <a:srgbClr val="FFFF00"/>
              </a:solidFill>
            </a:endParaRPr>
          </a:p>
        </p:txBody>
      </p:sp>
      <p:sp>
        <p:nvSpPr>
          <p:cNvPr id="5123" name="Rectangle 1"/>
          <p:cNvSpPr>
            <a:spLocks noChangeArrowheads="1"/>
          </p:cNvSpPr>
          <p:nvPr/>
        </p:nvSpPr>
        <p:spPr bwMode="auto">
          <a:xfrm>
            <a:off x="571472" y="2781114"/>
            <a:ext cx="8358188" cy="386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514350" indent="-514350" eaLnBrk="0" hangingPunct="0">
              <a:buAutoNum type="arabicPeriod"/>
            </a:pPr>
            <a:r>
              <a:rPr lang="en-US" sz="3500" dirty="0" smtClean="0">
                <a:solidFill>
                  <a:schemeClr val="bg1"/>
                </a:solidFill>
              </a:rPr>
              <a:t>A</a:t>
            </a:r>
            <a:r>
              <a:rPr lang="en-US" sz="3500" b="1" dirty="0" smtClean="0">
                <a:solidFill>
                  <a:schemeClr val="bg1"/>
                </a:solidFill>
              </a:rPr>
              <a:t>gama </a:t>
            </a:r>
            <a:r>
              <a:rPr lang="en-US" sz="3500" b="1" dirty="0" err="1" smtClean="0">
                <a:solidFill>
                  <a:schemeClr val="bg1"/>
                </a:solidFill>
              </a:rPr>
              <a:t>atau</a:t>
            </a:r>
            <a:r>
              <a:rPr lang="en-US" sz="3500" b="1" dirty="0" smtClean="0">
                <a:solidFill>
                  <a:schemeClr val="bg1"/>
                </a:solidFill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</a:rPr>
              <a:t>ajaran-ajaran</a:t>
            </a:r>
            <a:r>
              <a:rPr lang="en-US" sz="3500" b="1" dirty="0" smtClean="0">
                <a:solidFill>
                  <a:schemeClr val="bg1"/>
                </a:solidFill>
              </a:rPr>
              <a:t> agama</a:t>
            </a:r>
            <a:r>
              <a:rPr lang="en-US" sz="3500" dirty="0" smtClean="0">
                <a:solidFill>
                  <a:schemeClr val="bg1"/>
                </a:solidFill>
              </a:rPr>
              <a:t>,</a:t>
            </a:r>
            <a:endParaRPr lang="id-ID" sz="3500" dirty="0" smtClean="0">
              <a:solidFill>
                <a:schemeClr val="bg1"/>
              </a:solidFill>
            </a:endParaRPr>
          </a:p>
          <a:p>
            <a:pPr marL="514350" indent="-514350" eaLnBrk="0" hangingPunct="0">
              <a:buAutoNum type="arabicPeriod"/>
            </a:pPr>
            <a:r>
              <a:rPr lang="en-US" sz="3500" b="1" dirty="0" smtClean="0">
                <a:solidFill>
                  <a:schemeClr val="bg1"/>
                </a:solidFill>
              </a:rPr>
              <a:t>Norma </a:t>
            </a:r>
            <a:r>
              <a:rPr lang="en-US" sz="3500" b="1" dirty="0" err="1" smtClean="0">
                <a:solidFill>
                  <a:schemeClr val="bg1"/>
                </a:solidFill>
              </a:rPr>
              <a:t>ataupun</a:t>
            </a:r>
            <a:r>
              <a:rPr lang="en-US" sz="3500" b="1" dirty="0" smtClean="0">
                <a:solidFill>
                  <a:schemeClr val="bg1"/>
                </a:solidFill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</a:rPr>
              <a:t>kebiasaan</a:t>
            </a:r>
            <a:r>
              <a:rPr lang="en-US" sz="3500" b="1" dirty="0" smtClean="0">
                <a:solidFill>
                  <a:schemeClr val="bg1"/>
                </a:solidFill>
              </a:rPr>
              <a:t> yang </a:t>
            </a:r>
            <a:r>
              <a:rPr lang="en-US" sz="3500" b="1" dirty="0" err="1" smtClean="0">
                <a:solidFill>
                  <a:schemeClr val="bg1"/>
                </a:solidFill>
              </a:rPr>
              <a:t>berlaku</a:t>
            </a:r>
            <a:r>
              <a:rPr lang="en-US" sz="3500" b="1" dirty="0" smtClean="0">
                <a:solidFill>
                  <a:schemeClr val="bg1"/>
                </a:solidFill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</a:rPr>
              <a:t>dalam</a:t>
            </a:r>
            <a:r>
              <a:rPr lang="en-US" sz="3500" b="1" dirty="0" smtClean="0">
                <a:solidFill>
                  <a:schemeClr val="bg1"/>
                </a:solidFill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</a:rPr>
              <a:t>komunitas</a:t>
            </a:r>
            <a:endParaRPr lang="id-ID" sz="3500" b="1" dirty="0" smtClean="0">
              <a:solidFill>
                <a:schemeClr val="bg1"/>
              </a:solidFill>
            </a:endParaRPr>
          </a:p>
          <a:p>
            <a:pPr marL="514350" indent="-514350" eaLnBrk="0" hangingPunct="0">
              <a:buAutoNum type="arabicPeriod"/>
            </a:pPr>
            <a:r>
              <a:rPr lang="en-US" sz="3500" b="1" dirty="0" err="1" smtClean="0">
                <a:solidFill>
                  <a:schemeClr val="bg1"/>
                </a:solidFill>
              </a:rPr>
              <a:t>Pendidikan</a:t>
            </a:r>
            <a:r>
              <a:rPr lang="en-US" sz="3500" b="1" dirty="0" smtClean="0">
                <a:solidFill>
                  <a:schemeClr val="bg1"/>
                </a:solidFill>
              </a:rPr>
              <a:t> formal </a:t>
            </a:r>
            <a:r>
              <a:rPr lang="en-US" sz="3500" b="1" dirty="0" err="1" smtClean="0">
                <a:solidFill>
                  <a:schemeClr val="bg1"/>
                </a:solidFill>
              </a:rPr>
              <a:t>dan</a:t>
            </a:r>
            <a:r>
              <a:rPr lang="en-US" sz="3500" b="1" dirty="0" smtClean="0">
                <a:solidFill>
                  <a:schemeClr val="bg1"/>
                </a:solidFill>
              </a:rPr>
              <a:t> informal</a:t>
            </a:r>
            <a:endParaRPr lang="id-ID" sz="3500" b="1" dirty="0" smtClean="0">
              <a:solidFill>
                <a:schemeClr val="bg1"/>
              </a:solidFill>
            </a:endParaRPr>
          </a:p>
          <a:p>
            <a:pPr marL="514350" indent="-514350" eaLnBrk="0" hangingPunct="0">
              <a:buAutoNum type="arabicPeriod"/>
            </a:pPr>
            <a:r>
              <a:rPr lang="en-US" sz="3500" b="1" dirty="0" err="1" smtClean="0">
                <a:solidFill>
                  <a:schemeClr val="bg1"/>
                </a:solidFill>
              </a:rPr>
              <a:t>Interaksi</a:t>
            </a:r>
            <a:r>
              <a:rPr lang="en-US" sz="3500" b="1" dirty="0" smtClean="0">
                <a:solidFill>
                  <a:schemeClr val="bg1"/>
                </a:solidFill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</a:rPr>
              <a:t>sosial</a:t>
            </a:r>
            <a:endParaRPr lang="id-ID" sz="3500" b="1" dirty="0" smtClean="0">
              <a:solidFill>
                <a:schemeClr val="bg1"/>
              </a:solidFill>
            </a:endParaRPr>
          </a:p>
          <a:p>
            <a:pPr marL="514350" indent="-514350" eaLnBrk="0" hangingPunct="0">
              <a:buAutoNum type="arabicPeriod"/>
            </a:pPr>
            <a:r>
              <a:rPr lang="en-US" sz="3500" b="1" dirty="0" err="1" smtClean="0">
                <a:solidFill>
                  <a:schemeClr val="bg1"/>
                </a:solidFill>
              </a:rPr>
              <a:t>Pengalaman</a:t>
            </a:r>
            <a:r>
              <a:rPr lang="en-US" sz="3500" b="1" dirty="0" smtClean="0">
                <a:solidFill>
                  <a:schemeClr val="bg1"/>
                </a:solidFill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</a:rPr>
              <a:t>serta</a:t>
            </a:r>
            <a:r>
              <a:rPr lang="en-US" sz="3500" b="1" dirty="0" smtClean="0">
                <a:solidFill>
                  <a:schemeClr val="bg1"/>
                </a:solidFill>
              </a:rPr>
              <a:t> </a:t>
            </a:r>
            <a:r>
              <a:rPr lang="en-US" sz="3500" b="1" dirty="0" err="1" smtClean="0">
                <a:solidFill>
                  <a:schemeClr val="bg1"/>
                </a:solidFill>
              </a:rPr>
              <a:t>wawas</a:t>
            </a:r>
            <a:endParaRPr lang="id-ID" sz="3500" b="1" dirty="0" smtClean="0">
              <a:solidFill>
                <a:schemeClr val="bg1"/>
              </a:solidFill>
            </a:endParaRPr>
          </a:p>
          <a:p>
            <a:pPr marL="514350" indent="-514350" eaLnBrk="0" hangingPunct="0"/>
            <a:endParaRPr lang="id-ID" sz="35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500042"/>
            <a:ext cx="88583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 smtClean="0">
                <a:solidFill>
                  <a:srgbClr val="FFFF00"/>
                </a:solidFill>
              </a:rPr>
              <a:t>CONTOH NILAI KEHIDUPAN ITU ANTARA LAIN :</a:t>
            </a:r>
            <a:endParaRPr lang="id-ID" sz="3500" dirty="0" smtClean="0">
              <a:solidFill>
                <a:srgbClr val="FFFF00"/>
              </a:solidFill>
            </a:endParaRPr>
          </a:p>
          <a:p>
            <a:endParaRPr lang="id-ID" sz="35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459792"/>
            <a:ext cx="835824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2288" lvl="2" indent="-342900">
              <a:buAutoNum type="arabicPeriod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kekuasaan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persepsi</a:t>
            </a:r>
            <a:r>
              <a:rPr lang="en-US" sz="2300" dirty="0" smtClean="0">
                <a:solidFill>
                  <a:schemeClr val="bg1"/>
                </a:solidFill>
              </a:rPr>
              <a:t> (</a:t>
            </a:r>
            <a:r>
              <a:rPr lang="en-US" sz="2300" dirty="0" err="1" smtClean="0">
                <a:solidFill>
                  <a:schemeClr val="bg1"/>
                </a:solidFill>
              </a:rPr>
              <a:t>pandangan</a:t>
            </a:r>
            <a:r>
              <a:rPr lang="en-US" sz="2300" dirty="0" smtClean="0">
                <a:solidFill>
                  <a:schemeClr val="bg1"/>
                </a:solidFill>
              </a:rPr>
              <a:t>) </a:t>
            </a:r>
            <a:r>
              <a:rPr lang="en-US" sz="2300" dirty="0" err="1" smtClean="0">
                <a:solidFill>
                  <a:schemeClr val="bg1"/>
                </a:solidFill>
              </a:rPr>
              <a:t>terhadap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menundukkan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mempengaruhi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orang</a:t>
            </a:r>
            <a:r>
              <a:rPr lang="en-US" sz="2300" dirty="0" smtClean="0">
                <a:solidFill>
                  <a:schemeClr val="bg1"/>
                </a:solidFill>
              </a:rPr>
              <a:t> lain.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cinta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kasih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sayang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ikatan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batin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saling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menghargai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saling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setia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saling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menghormati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saling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membantu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memikirkan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kepentingan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kebaikan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orang</a:t>
            </a:r>
            <a:r>
              <a:rPr lang="en-US" sz="2300" dirty="0" smtClean="0">
                <a:solidFill>
                  <a:schemeClr val="bg1"/>
                </a:solidFill>
              </a:rPr>
              <a:t> lain.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keindahan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kemampuan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menghargai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menikmati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hal-hal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indah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serasi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bagus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keindahan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fisik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persepsi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terhadap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keadaan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tubuh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dianggap</a:t>
            </a:r>
            <a:r>
              <a:rPr lang="en-US" sz="2300" dirty="0" smtClean="0">
                <a:solidFill>
                  <a:schemeClr val="bg1"/>
                </a:solidFill>
              </a:rPr>
              <a:t> ideal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serasi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kesehatan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keadaan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tubuh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jauh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penyakit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FontTx/>
              <a:buAutoNum type="arabicPeriod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keterampilan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kemampuan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melakukan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berbagai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hal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dengan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tepat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mudah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cepat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/>
            </a:pPr>
            <a:endParaRPr lang="id-ID" sz="2300" dirty="0" smtClean="0">
              <a:solidFill>
                <a:schemeClr val="bg1"/>
              </a:solidFill>
            </a:endParaRPr>
          </a:p>
          <a:p>
            <a:endParaRPr lang="id-ID" sz="2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472" y="571480"/>
            <a:ext cx="7858180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lvl="2" indent="-360363"/>
            <a:r>
              <a:rPr lang="id-ID" sz="2300" dirty="0" smtClean="0">
                <a:solidFill>
                  <a:schemeClr val="bg1"/>
                </a:solidFill>
              </a:rPr>
              <a:t>7. 	</a:t>
            </a: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rasa </a:t>
            </a:r>
            <a:r>
              <a:rPr lang="en-US" sz="2300" dirty="0" err="1" smtClean="0">
                <a:solidFill>
                  <a:schemeClr val="bg1"/>
                </a:solidFill>
              </a:rPr>
              <a:t>sejahtera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aman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bebas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tekanan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kecemasan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konflik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batin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39750" lvl="2" indent="-360363">
              <a:buAutoNum type="arabicPeriod" startAt="8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pengetahuan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tuntutan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diri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terhadap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informasi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kebenaran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hal-hal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dapat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memuaskan</a:t>
            </a:r>
            <a:r>
              <a:rPr lang="en-US" sz="2300" dirty="0" smtClean="0">
                <a:solidFill>
                  <a:schemeClr val="bg1"/>
                </a:solidFill>
              </a:rPr>
              <a:t> rasa </a:t>
            </a:r>
            <a:r>
              <a:rPr lang="en-US" sz="2300" dirty="0" err="1" smtClean="0">
                <a:solidFill>
                  <a:schemeClr val="bg1"/>
                </a:solidFill>
              </a:rPr>
              <a:t>ingin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tahu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kemampuan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mengetahui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sesuatu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diinginkan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39750" lvl="2" indent="-360363">
              <a:buAutoNum type="arabicPeriod" startAt="8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moral,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pemikiran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keyakinan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tindakan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sesuai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dengan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norma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diterima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oleh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masyarakat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39750" lvl="2" indent="-360363">
              <a:buAutoNum type="arabicPeriod" startAt="8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keagamaan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kepercayaan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yaitu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iman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terhadap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Tuhan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dapat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hidup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sesuai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dengan</a:t>
            </a:r>
            <a:r>
              <a:rPr lang="en-US" sz="2300" dirty="0" smtClean="0">
                <a:solidFill>
                  <a:schemeClr val="bg1"/>
                </a:solidFill>
              </a:rPr>
              <a:t> agama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kepercayaan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39750" lvl="2" indent="-360363">
              <a:buAutoNum type="arabicPeriod" startAt="8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keadilan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sikap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adil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sifat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tidak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memihak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membedakan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manusia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menghargai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kebenaran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fakta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serta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mampu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memperlakukan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orang</a:t>
            </a:r>
            <a:r>
              <a:rPr lang="en-US" sz="2300" dirty="0" smtClean="0">
                <a:solidFill>
                  <a:schemeClr val="bg1"/>
                </a:solidFill>
              </a:rPr>
              <a:t> lain </a:t>
            </a:r>
            <a:r>
              <a:rPr lang="en-US" sz="2300" dirty="0" err="1" smtClean="0">
                <a:solidFill>
                  <a:schemeClr val="bg1"/>
                </a:solidFill>
              </a:rPr>
              <a:t>secara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adil</a:t>
            </a:r>
            <a:endParaRPr lang="id-ID" sz="2300" dirty="0" smtClean="0">
              <a:solidFill>
                <a:schemeClr val="bg1"/>
              </a:solidFill>
            </a:endParaRPr>
          </a:p>
          <a:p>
            <a:endParaRPr lang="id-ID" sz="2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472" y="857232"/>
            <a:ext cx="785818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lvl="2" indent="-360363"/>
            <a:r>
              <a:rPr lang="id-ID" sz="2300" dirty="0" smtClean="0">
                <a:solidFill>
                  <a:schemeClr val="bg1"/>
                </a:solidFill>
              </a:rPr>
              <a:t>12.  </a:t>
            </a: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altruisme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yaitu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kemauan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kemampuan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memperhatikan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kebutuhan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kepentingan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kebahagiaan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orang</a:t>
            </a:r>
            <a:r>
              <a:rPr lang="en-US" sz="2300" dirty="0" smtClean="0">
                <a:solidFill>
                  <a:schemeClr val="bg1"/>
                </a:solidFill>
              </a:rPr>
              <a:t> lain.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39750" lvl="2" indent="-360363"/>
            <a:r>
              <a:rPr lang="id-ID" sz="2300" dirty="0" smtClean="0">
                <a:solidFill>
                  <a:schemeClr val="bg1"/>
                </a:solidFill>
              </a:rPr>
              <a:t>13.</a:t>
            </a: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pengakuan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penghargaan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mengakui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bahwa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dirinya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sendiri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adalah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penting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berharga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layak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mendapatkan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perhatian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serta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penghargaan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orang</a:t>
            </a:r>
            <a:r>
              <a:rPr lang="en-US" sz="2300" dirty="0" smtClean="0">
                <a:solidFill>
                  <a:schemeClr val="bg1"/>
                </a:solidFill>
              </a:rPr>
              <a:t> lain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kesenangan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merasakan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kenikmatan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kegembiraan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kebijaksanaan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kemauan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menggunakan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akal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sehat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pengalaman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pengetahuan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dengan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tepat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dapat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mengambil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keputusan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dengan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cermat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teliti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kejujuran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kebaikan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hati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ketulusan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hati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kesungguhan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hati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keterusterangan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472" y="857232"/>
            <a:ext cx="785818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prestasi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penghargaan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terhadap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hasil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baik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kerja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keras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kemandirian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otonomi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kemampuan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berdiri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sendiri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tidak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dikuasai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oleh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orang</a:t>
            </a:r>
            <a:r>
              <a:rPr lang="en-US" sz="2300" dirty="0" smtClean="0">
                <a:solidFill>
                  <a:schemeClr val="bg1"/>
                </a:solidFill>
              </a:rPr>
              <a:t> lain.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kekayaan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untuk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banyak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harta</a:t>
            </a:r>
            <a:r>
              <a:rPr lang="en-US" sz="2300" dirty="0" smtClean="0">
                <a:solidFill>
                  <a:schemeClr val="bg1"/>
                </a:solidFill>
              </a:rPr>
              <a:t> yang </a:t>
            </a:r>
            <a:r>
              <a:rPr lang="en-US" sz="2300" dirty="0" err="1" smtClean="0">
                <a:solidFill>
                  <a:schemeClr val="bg1"/>
                </a:solidFill>
              </a:rPr>
              <a:t>berharga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banyak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uang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kesetiaan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seperti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keinginan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memiliki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keteguhan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hati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dalam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persahabatan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dalam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ikatan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dengan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kelompok</a:t>
            </a:r>
            <a:r>
              <a:rPr lang="en-US" sz="2300" dirty="0" smtClean="0">
                <a:solidFill>
                  <a:schemeClr val="bg1"/>
                </a:solidFill>
              </a:rPr>
              <a:t>, </a:t>
            </a:r>
            <a:r>
              <a:rPr lang="en-US" sz="2300" dirty="0" err="1" smtClean="0">
                <a:solidFill>
                  <a:schemeClr val="bg1"/>
                </a:solidFill>
              </a:rPr>
              <a:t>atau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lembaga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tertentu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tanggung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jawab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cinta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tanah</a:t>
            </a:r>
            <a:r>
              <a:rPr lang="en-US" sz="2300" dirty="0" smtClean="0">
                <a:solidFill>
                  <a:schemeClr val="bg1"/>
                </a:solidFill>
              </a:rPr>
              <a:t> air </a:t>
            </a:r>
            <a:r>
              <a:rPr lang="en-US" sz="2300" dirty="0" err="1" smtClean="0">
                <a:solidFill>
                  <a:schemeClr val="bg1"/>
                </a:solidFill>
              </a:rPr>
              <a:t>dan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bangsa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kedisiplinan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kerendahan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hati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keberanian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 smtClean="0">
              <a:solidFill>
                <a:schemeClr val="bg1"/>
              </a:solidFill>
            </a:endParaRPr>
          </a:p>
          <a:p>
            <a:pPr marL="522288" lvl="2" indent="-342900">
              <a:buAutoNum type="arabicPeriod" startAt="14"/>
            </a:pPr>
            <a:r>
              <a:rPr lang="en-US" sz="2300" dirty="0" err="1" smtClean="0">
                <a:solidFill>
                  <a:schemeClr val="bg1"/>
                </a:solidFill>
              </a:rPr>
              <a:t>Nilai</a:t>
            </a:r>
            <a:r>
              <a:rPr lang="en-US" sz="2300" dirty="0" smtClean="0">
                <a:solidFill>
                  <a:schemeClr val="bg1"/>
                </a:solidFill>
              </a:rPr>
              <a:t> </a:t>
            </a:r>
            <a:r>
              <a:rPr lang="en-US" sz="2300" dirty="0" err="1" smtClean="0">
                <a:solidFill>
                  <a:schemeClr val="bg1"/>
                </a:solidFill>
              </a:rPr>
              <a:t>keteladana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id-ID" sz="2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2780</TotalTime>
  <Words>574</Words>
  <Application>Microsoft Office PowerPoint</Application>
  <PresentationFormat>On-screen Show (4:3)</PresentationFormat>
  <Paragraphs>51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PENGERTIAN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ok</dc:creator>
  <cp:lastModifiedBy>ok</cp:lastModifiedBy>
  <cp:revision>64</cp:revision>
  <dcterms:created xsi:type="dcterms:W3CDTF">2016-07-21T12:45:39Z</dcterms:created>
  <dcterms:modified xsi:type="dcterms:W3CDTF">2016-07-24T22:29:56Z</dcterms:modified>
</cp:coreProperties>
</file>