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sldIdLst>
    <p:sldId id="257" r:id="rId2"/>
    <p:sldId id="256" r:id="rId3"/>
    <p:sldId id="262" r:id="rId4"/>
    <p:sldId id="272" r:id="rId5"/>
    <p:sldId id="259" r:id="rId6"/>
    <p:sldId id="313" r:id="rId7"/>
    <p:sldId id="314" r:id="rId8"/>
    <p:sldId id="315" r:id="rId9"/>
    <p:sldId id="316" r:id="rId10"/>
    <p:sldId id="317" r:id="rId11"/>
    <p:sldId id="318" r:id="rId12"/>
    <p:sldId id="319" r:id="rId13"/>
    <p:sldId id="320" r:id="rId14"/>
    <p:sldId id="321" r:id="rId15"/>
    <p:sldId id="322" r:id="rId16"/>
    <p:sldId id="323" r:id="rId17"/>
    <p:sldId id="324" r:id="rId18"/>
  </p:sldIdLst>
  <p:sldSz cx="9144000" cy="6858000" type="screen4x3"/>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4" d="100"/>
          <a:sy n="64" d="100"/>
        </p:scale>
        <p:origin x="-1470" y="-102"/>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65AA24E-C75E-4CEB-9152-64A7C800F78A}" type="datetimeFigureOut">
              <a:rPr lang="id-ID" smtClean="0"/>
              <a:pPr/>
              <a:t>25/07/2016</a:t>
            </a:fld>
            <a:endParaRPr lang="id-ID"/>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d-ID"/>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A045547-61A2-4063-885D-45D7923E3B96}" type="slidenum">
              <a:rPr lang="id-ID" smtClean="0"/>
              <a:pPr/>
              <a:t>‹#›</a:t>
            </a:fld>
            <a:endParaRPr lang="id-ID"/>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p:spPr>
      </p:sp>
      <p:sp>
        <p:nvSpPr>
          <p:cNvPr id="1843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smtClean="0"/>
          </a:p>
        </p:txBody>
      </p:sp>
      <p:sp>
        <p:nvSpPr>
          <p:cNvPr id="1843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056F6C65-9D27-4D0D-9ED8-97E602904AF8}" type="slidenum">
              <a:rPr lang="en-US" smtClean="0"/>
              <a:pPr/>
              <a:t>6</a:t>
            </a:fld>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Image Placeholder 1"/>
          <p:cNvSpPr>
            <a:spLocks noGrp="1" noRot="1" noChangeAspect="1" noTextEdit="1"/>
          </p:cNvSpPr>
          <p:nvPr>
            <p:ph type="sldImg"/>
          </p:nvPr>
        </p:nvSpPr>
        <p:spPr bwMode="auto">
          <a:noFill/>
          <a:ln>
            <a:solidFill>
              <a:srgbClr val="000000"/>
            </a:solidFill>
            <a:miter lim="800000"/>
            <a:headEnd/>
            <a:tailEnd/>
          </a:ln>
        </p:spPr>
      </p:sp>
      <p:sp>
        <p:nvSpPr>
          <p:cNvPr id="1945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smtClean="0"/>
          </a:p>
        </p:txBody>
      </p:sp>
      <p:sp>
        <p:nvSpPr>
          <p:cNvPr id="1946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41AE329-F57E-40F2-B146-572D8A85EF1A}" type="slidenum">
              <a:rPr lang="en-US" smtClean="0"/>
              <a:pPr/>
              <a:t>7</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p:spPr>
      </p:sp>
      <p:sp>
        <p:nvSpPr>
          <p:cNvPr id="2048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smtClean="0"/>
          </a:p>
        </p:txBody>
      </p:sp>
      <p:sp>
        <p:nvSpPr>
          <p:cNvPr id="2048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73E7299-77B9-4BE0-8AA1-8E3799017499}" type="slidenum">
              <a:rPr lang="en-US" smtClean="0"/>
              <a:pPr/>
              <a:t>8</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Image Placeholder 1"/>
          <p:cNvSpPr>
            <a:spLocks noGrp="1" noRot="1" noChangeAspect="1" noTextEdit="1"/>
          </p:cNvSpPr>
          <p:nvPr>
            <p:ph type="sldImg"/>
          </p:nvPr>
        </p:nvSpPr>
        <p:spPr bwMode="auto">
          <a:noFill/>
          <a:ln>
            <a:solidFill>
              <a:srgbClr val="000000"/>
            </a:solidFill>
            <a:miter lim="800000"/>
            <a:headEnd/>
            <a:tailEnd/>
          </a:ln>
        </p:spPr>
      </p:sp>
      <p:sp>
        <p:nvSpPr>
          <p:cNvPr id="2150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smtClean="0"/>
          </a:p>
        </p:txBody>
      </p:sp>
      <p:sp>
        <p:nvSpPr>
          <p:cNvPr id="2150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B179FB96-9113-4868-BB08-0CAFAD8388CC}" type="slidenum">
              <a:rPr lang="en-US" smtClean="0"/>
              <a:pPr/>
              <a:t>9</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p:spPr>
      </p:sp>
      <p:sp>
        <p:nvSpPr>
          <p:cNvPr id="2253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smtClean="0"/>
          </a:p>
        </p:txBody>
      </p:sp>
      <p:sp>
        <p:nvSpPr>
          <p:cNvPr id="2253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AD99619-92BF-4019-8E80-D4CCA6AA1E15}" type="slidenum">
              <a:rPr lang="en-US" smtClean="0"/>
              <a:pPr/>
              <a:t>10</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bwMode="auto">
          <a:noFill/>
          <a:ln>
            <a:solidFill>
              <a:srgbClr val="000000"/>
            </a:solidFill>
            <a:miter lim="800000"/>
            <a:headEnd/>
            <a:tailEnd/>
          </a:ln>
        </p:spPr>
      </p:sp>
      <p:sp>
        <p:nvSpPr>
          <p:cNvPr id="2355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smtClean="0"/>
          </a:p>
        </p:txBody>
      </p:sp>
      <p:sp>
        <p:nvSpPr>
          <p:cNvPr id="2355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368B1C03-1D24-4E23-82AE-98B67BD09539}" type="slidenum">
              <a:rPr lang="en-US" smtClean="0"/>
              <a:pPr/>
              <a:t>11</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p:spPr>
      </p:sp>
      <p:sp>
        <p:nvSpPr>
          <p:cNvPr id="2457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smtClean="0"/>
          </a:p>
        </p:txBody>
      </p:sp>
      <p:sp>
        <p:nvSpPr>
          <p:cNvPr id="2458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106D5B31-69E0-451F-857C-3EB91F50B8BB}" type="slidenum">
              <a:rPr lang="en-US" smtClean="0"/>
              <a:pPr/>
              <a:t>12</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Image Placeholder 1"/>
          <p:cNvSpPr>
            <a:spLocks noGrp="1" noRot="1" noChangeAspect="1" noTextEdit="1"/>
          </p:cNvSpPr>
          <p:nvPr>
            <p:ph type="sldImg"/>
          </p:nvPr>
        </p:nvSpPr>
        <p:spPr bwMode="auto">
          <a:noFill/>
          <a:ln>
            <a:solidFill>
              <a:srgbClr val="000000"/>
            </a:solidFill>
            <a:miter lim="800000"/>
            <a:headEnd/>
            <a:tailEnd/>
          </a:ln>
        </p:spPr>
      </p:sp>
      <p:sp>
        <p:nvSpPr>
          <p:cNvPr id="25603"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smtClean="0"/>
          </a:p>
        </p:txBody>
      </p:sp>
      <p:sp>
        <p:nvSpPr>
          <p:cNvPr id="2560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851CF25A-80AC-40CD-B393-4B71B5EFB1F5}" type="slidenum">
              <a:rPr lang="en-US" smtClean="0"/>
              <a:pPr/>
              <a:t>13</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p:spPr>
      </p:sp>
      <p:sp>
        <p:nvSpPr>
          <p:cNvPr id="26627"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smtClean="0"/>
          </a:p>
        </p:txBody>
      </p:sp>
      <p:sp>
        <p:nvSpPr>
          <p:cNvPr id="2662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F8402C09-5FBE-41EF-BE3F-2FC5305D2D47}" type="slidenum">
              <a:rPr lang="en-US" smtClean="0"/>
              <a:pPr/>
              <a:t>14</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bwMode="auto">
          <a:noFill/>
          <a:ln>
            <a:solidFill>
              <a:srgbClr val="000000"/>
            </a:solidFill>
            <a:miter lim="800000"/>
            <a:headEnd/>
            <a:tailEnd/>
          </a:ln>
        </p:spPr>
      </p:sp>
      <p:sp>
        <p:nvSpPr>
          <p:cNvPr id="2765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smtClean="0"/>
          </a:p>
        </p:txBody>
      </p:sp>
      <p:sp>
        <p:nvSpPr>
          <p:cNvPr id="2765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4356A9EB-6EA2-4304-B54F-7AFAA2105A76}" type="slidenum">
              <a:rPr lang="en-US" smtClean="0"/>
              <a:pPr/>
              <a:t>15</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p:spPr>
      </p:sp>
      <p:sp>
        <p:nvSpPr>
          <p:cNvPr id="28675"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smtClean="0"/>
          </a:p>
        </p:txBody>
      </p:sp>
      <p:sp>
        <p:nvSpPr>
          <p:cNvPr id="2867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AB25DC94-6FA7-4957-9F33-3802DF6D9517}" type="slidenum">
              <a:rPr lang="en-US" smtClean="0"/>
              <a:pPr/>
              <a:t>16</a:t>
            </a:fld>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Image Placeholder 1"/>
          <p:cNvSpPr>
            <a:spLocks noGrp="1" noRot="1" noChangeAspect="1" noTextEdit="1"/>
          </p:cNvSpPr>
          <p:nvPr>
            <p:ph type="sldImg"/>
          </p:nvPr>
        </p:nvSpPr>
        <p:spPr bwMode="auto">
          <a:noFill/>
          <a:ln>
            <a:solidFill>
              <a:srgbClr val="000000"/>
            </a:solidFill>
            <a:miter lim="800000"/>
            <a:headEnd/>
            <a:tailEnd/>
          </a:ln>
        </p:spPr>
      </p:sp>
      <p:sp>
        <p:nvSpPr>
          <p:cNvPr id="29699"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d-ID" smtClean="0"/>
          </a:p>
        </p:txBody>
      </p:sp>
      <p:sp>
        <p:nvSpPr>
          <p:cNvPr id="2970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D38EF49E-9768-4493-A9A4-C9DAF4EBCE94}" type="slidenum">
              <a:rPr lang="en-US" smtClean="0"/>
              <a:pPr/>
              <a:t>17</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id-ID"/>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id-ID"/>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Date Placeholder 4"/>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id-ID"/>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7" name="Date Placeholder 6"/>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Date Placeholder 2"/>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id-ID"/>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id-ID"/>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id-ID"/>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id-ID"/>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10"/>
          </p:nvPr>
        </p:nvSpPr>
        <p:spPr/>
        <p:txBody>
          <a:bodyPr/>
          <a:lstStyle/>
          <a:p>
            <a:fld id="{EDA0D85C-CABE-4468-A999-BFB3D5B783DD}" type="datetimeFigureOut">
              <a:rPr lang="id-ID" smtClean="0"/>
              <a:pPr/>
              <a:t>25/07/2016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B111D56-B1D0-4CF1-93D1-8E9950E55F37}" type="slidenum">
              <a:rPr lang="id-ID" smtClean="0"/>
              <a:pPr/>
              <a:t>‹#›</a:t>
            </a:fld>
            <a:endParaRPr lang="id-ID"/>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srcRect/>
          <a:tile tx="0" ty="0" sx="100000" sy="100000" flip="none" algn="tl"/>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id-ID"/>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id-ID"/>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A0D85C-CABE-4468-A999-BFB3D5B783DD}" type="datetimeFigureOut">
              <a:rPr lang="id-ID" smtClean="0"/>
              <a:pPr/>
              <a:t>25/07/2016</a:t>
            </a:fld>
            <a:endParaRPr lang="id-ID"/>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111D56-B1D0-4CF1-93D1-8E9950E55F37}" type="slidenum">
              <a:rPr lang="id-ID" smtClean="0"/>
              <a:pPr/>
              <a:t>‹#›</a:t>
            </a:fld>
            <a:endParaRPr lang="id-ID"/>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header3.jpg"/>
          <p:cNvPicPr/>
          <p:nvPr/>
        </p:nvPicPr>
        <p:blipFill>
          <a:blip r:embed="rId2" cstate="print"/>
          <a:stretch>
            <a:fillRect/>
          </a:stretch>
        </p:blipFill>
        <p:spPr>
          <a:xfrm>
            <a:off x="0" y="0"/>
            <a:ext cx="9144000" cy="2500306"/>
          </a:xfrm>
          <a:prstGeom prst="rect">
            <a:avLst/>
          </a:prstGeom>
        </p:spPr>
      </p:pic>
      <p:sp>
        <p:nvSpPr>
          <p:cNvPr id="6" name="Rectangle 5"/>
          <p:cNvSpPr/>
          <p:nvPr/>
        </p:nvSpPr>
        <p:spPr>
          <a:xfrm>
            <a:off x="2643174" y="380036"/>
            <a:ext cx="6535764" cy="1754326"/>
          </a:xfrm>
          <a:prstGeom prst="rect">
            <a:avLst/>
          </a:prstGeom>
        </p:spPr>
        <p:txBody>
          <a:bodyPr wrap="none">
            <a:spAutoFit/>
          </a:bodyPr>
          <a:lstStyle/>
          <a:p>
            <a:r>
              <a:rPr lang="id-ID" sz="5400" b="1" dirty="0" smtClean="0"/>
              <a:t>PERENCANAAN KARIR</a:t>
            </a:r>
          </a:p>
          <a:p>
            <a:r>
              <a:rPr lang="id-ID" sz="5400" b="1" dirty="0" smtClean="0"/>
              <a:t>MASA DEPAN</a:t>
            </a:r>
          </a:p>
        </p:txBody>
      </p:sp>
      <p:sp>
        <p:nvSpPr>
          <p:cNvPr id="7" name="Rectangle 6"/>
          <p:cNvSpPr/>
          <p:nvPr/>
        </p:nvSpPr>
        <p:spPr>
          <a:xfrm>
            <a:off x="1071538" y="3571592"/>
            <a:ext cx="6715172" cy="2015936"/>
          </a:xfrm>
          <a:prstGeom prst="rect">
            <a:avLst/>
          </a:prstGeom>
        </p:spPr>
        <p:txBody>
          <a:bodyPr wrap="square">
            <a:spAutoFit/>
          </a:bodyPr>
          <a:lstStyle/>
          <a:p>
            <a:pPr algn="ctr">
              <a:buNone/>
            </a:pPr>
            <a:r>
              <a:rPr lang="id-ID" sz="4100" b="1" dirty="0" smtClean="0">
                <a:solidFill>
                  <a:srgbClr val="FF0000"/>
                </a:solidFill>
              </a:rPr>
              <a:t>T U J U A N</a:t>
            </a:r>
          </a:p>
          <a:p>
            <a:pPr algn="ctr"/>
            <a:r>
              <a:rPr lang="id-ID" sz="2800" i="1" dirty="0" smtClean="0"/>
              <a:t>Dapat memahami pentingnya perencanaan karir serta memiliki sikap positif dalam meraih kesuksesan di masa depan</a:t>
            </a:r>
            <a:endParaRPr lang="id-ID" sz="28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ICE.jpg"/>
          <p:cNvPicPr>
            <a:picLocks noChangeAspect="1"/>
          </p:cNvPicPr>
          <p:nvPr/>
        </p:nvPicPr>
        <p:blipFill>
          <a:blip r:embed="rId2"/>
          <a:stretch>
            <a:fillRect/>
          </a:stretch>
        </p:blipFill>
        <p:spPr>
          <a:xfrm>
            <a:off x="0" y="0"/>
            <a:ext cx="9143999" cy="6920884"/>
          </a:xfrm>
          <a:prstGeom prst="rect">
            <a:avLst/>
          </a:prstGeo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1.jpg"/>
          <p:cNvPicPr>
            <a:picLocks noChangeAspect="1"/>
          </p:cNvPicPr>
          <p:nvPr/>
        </p:nvPicPr>
        <p:blipFill>
          <a:blip r:embed="rId2"/>
          <a:stretch>
            <a:fillRect/>
          </a:stretch>
        </p:blipFill>
        <p:spPr>
          <a:xfrm>
            <a:off x="0" y="0"/>
            <a:ext cx="9144000" cy="6858000"/>
          </a:xfrm>
          <a:prstGeom prst="rect">
            <a:avLst/>
          </a:prstGeo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ICE2.jpg"/>
          <p:cNvPicPr>
            <a:picLocks noChangeAspect="1"/>
          </p:cNvPicPr>
          <p:nvPr/>
        </p:nvPicPr>
        <p:blipFill>
          <a:blip r:embed="rId2"/>
          <a:stretch>
            <a:fillRect/>
          </a:stretch>
        </p:blipFill>
        <p:spPr>
          <a:xfrm>
            <a:off x="0" y="0"/>
            <a:ext cx="9144000" cy="688991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header3.jpg"/>
          <p:cNvPicPr/>
          <p:nvPr/>
        </p:nvPicPr>
        <p:blipFill>
          <a:blip r:embed="rId2" cstate="print"/>
          <a:stretch>
            <a:fillRect/>
          </a:stretch>
        </p:blipFill>
        <p:spPr>
          <a:xfrm>
            <a:off x="0" y="0"/>
            <a:ext cx="9144000" cy="2500306"/>
          </a:xfrm>
          <a:prstGeom prst="rect">
            <a:avLst/>
          </a:prstGeom>
        </p:spPr>
      </p:pic>
      <p:sp>
        <p:nvSpPr>
          <p:cNvPr id="8" name="Title 1"/>
          <p:cNvSpPr txBox="1">
            <a:spLocks/>
          </p:cNvSpPr>
          <p:nvPr/>
        </p:nvSpPr>
        <p:spPr>
          <a:xfrm>
            <a:off x="857224" y="545770"/>
            <a:ext cx="8215370" cy="1097280"/>
          </a:xfrm>
          <a:prstGeom prst="rect">
            <a:avLst/>
          </a:prstGeom>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id-ID" sz="5500" b="1" i="0" u="none" strike="noStrike" kern="1200" cap="none" spc="0" normalizeH="0" baseline="0" noProof="0" dirty="0" smtClean="0">
                <a:ln>
                  <a:noFill/>
                </a:ln>
                <a:solidFill>
                  <a:srgbClr val="FF0000"/>
                </a:solidFill>
                <a:effectLst/>
                <a:uLnTx/>
                <a:uFillTx/>
                <a:ea typeface="+mj-ea"/>
                <a:cs typeface="+mj-cs"/>
              </a:rPr>
              <a:t>APERSEPSI</a:t>
            </a:r>
          </a:p>
        </p:txBody>
      </p:sp>
      <p:sp>
        <p:nvSpPr>
          <p:cNvPr id="9" name="Content Placeholder 2"/>
          <p:cNvSpPr txBox="1">
            <a:spLocks/>
          </p:cNvSpPr>
          <p:nvPr/>
        </p:nvSpPr>
        <p:spPr>
          <a:xfrm>
            <a:off x="357158" y="2643182"/>
            <a:ext cx="8286808" cy="4343400"/>
          </a:xfrm>
          <a:prstGeom prst="rect">
            <a:avLst/>
          </a:prstGeom>
        </p:spPr>
        <p:txBody>
          <a:bodyPr vert="horz" lIns="91440" tIns="45720" rIns="91440" bIns="45720" rtlCol="0">
            <a:noAutofit/>
          </a:bodyPr>
          <a:lstStyle/>
          <a:p>
            <a:pPr algn="ctr"/>
            <a:r>
              <a:rPr lang="en-US" sz="2400" dirty="0" err="1" smtClean="0"/>
              <a:t>Mengingat</a:t>
            </a:r>
            <a:r>
              <a:rPr lang="en-US" sz="2400" dirty="0" smtClean="0"/>
              <a:t> </a:t>
            </a:r>
            <a:r>
              <a:rPr lang="en-US" sz="2400" dirty="0" err="1" smtClean="0"/>
              <a:t>betapa</a:t>
            </a:r>
            <a:r>
              <a:rPr lang="en-US" sz="2400" dirty="0" smtClean="0"/>
              <a:t> </a:t>
            </a:r>
            <a:r>
              <a:rPr lang="en-US" sz="2400" dirty="0" err="1" smtClean="0"/>
              <a:t>pentingnya</a:t>
            </a:r>
            <a:r>
              <a:rPr lang="en-US" sz="2400" dirty="0" smtClean="0"/>
              <a:t> </a:t>
            </a:r>
            <a:r>
              <a:rPr lang="en-US" sz="2400" dirty="0" err="1" smtClean="0"/>
              <a:t>karir</a:t>
            </a:r>
            <a:r>
              <a:rPr lang="en-US" sz="2400" dirty="0" smtClean="0"/>
              <a:t> </a:t>
            </a:r>
            <a:r>
              <a:rPr lang="en-US" sz="2400" dirty="0" err="1" smtClean="0"/>
              <a:t>dalam</a:t>
            </a:r>
            <a:r>
              <a:rPr lang="en-US" sz="2400" dirty="0" smtClean="0"/>
              <a:t> </a:t>
            </a:r>
            <a:r>
              <a:rPr lang="en-US" sz="2400" dirty="0" err="1" smtClean="0"/>
              <a:t>menentukan</a:t>
            </a:r>
            <a:r>
              <a:rPr lang="en-US" sz="2400" dirty="0" smtClean="0"/>
              <a:t> </a:t>
            </a:r>
            <a:r>
              <a:rPr lang="en-US" sz="2400" dirty="0" err="1" smtClean="0"/>
              <a:t>kebahagiaan</a:t>
            </a:r>
            <a:r>
              <a:rPr lang="en-US" sz="2400" dirty="0" smtClean="0"/>
              <a:t> </a:t>
            </a:r>
            <a:r>
              <a:rPr lang="en-US" sz="2400" dirty="0" err="1" smtClean="0"/>
              <a:t>hidup</a:t>
            </a:r>
            <a:r>
              <a:rPr lang="en-US" sz="2400" dirty="0" smtClean="0"/>
              <a:t> </a:t>
            </a:r>
            <a:r>
              <a:rPr lang="en-US" sz="2400" dirty="0" err="1" smtClean="0"/>
              <a:t>kita</a:t>
            </a:r>
            <a:r>
              <a:rPr lang="en-US" sz="2400" dirty="0" smtClean="0"/>
              <a:t> </a:t>
            </a:r>
            <a:r>
              <a:rPr lang="en-US" sz="2400" dirty="0" err="1" smtClean="0"/>
              <a:t>maka</a:t>
            </a:r>
            <a:r>
              <a:rPr lang="en-US" sz="2400" dirty="0" smtClean="0"/>
              <a:t> </a:t>
            </a:r>
            <a:r>
              <a:rPr lang="en-US" sz="2400" dirty="0" err="1" smtClean="0"/>
              <a:t>menjadi</a:t>
            </a:r>
            <a:r>
              <a:rPr lang="en-US" sz="2400" dirty="0" smtClean="0"/>
              <a:t> </a:t>
            </a:r>
            <a:r>
              <a:rPr lang="en-US" sz="2400" dirty="0" err="1" smtClean="0"/>
              <a:t>penting</a:t>
            </a:r>
            <a:r>
              <a:rPr lang="en-US" sz="2400" dirty="0" smtClean="0"/>
              <a:t> </a:t>
            </a:r>
            <a:r>
              <a:rPr lang="en-US" sz="2400" dirty="0" err="1" smtClean="0"/>
              <a:t>bagi</a:t>
            </a:r>
            <a:r>
              <a:rPr lang="en-US" sz="2400" dirty="0" smtClean="0"/>
              <a:t> </a:t>
            </a:r>
            <a:r>
              <a:rPr lang="en-US" sz="2400" dirty="0" err="1" smtClean="0"/>
              <a:t>kita</a:t>
            </a:r>
            <a:r>
              <a:rPr lang="en-US" sz="2400" dirty="0" smtClean="0"/>
              <a:t> </a:t>
            </a:r>
            <a:r>
              <a:rPr lang="en-US" sz="2400" dirty="0" err="1" smtClean="0"/>
              <a:t>untuk</a:t>
            </a:r>
            <a:r>
              <a:rPr lang="en-US" sz="2400" dirty="0" smtClean="0"/>
              <a:t> </a:t>
            </a:r>
            <a:r>
              <a:rPr lang="en-US" sz="2400" dirty="0" err="1" smtClean="0"/>
              <a:t>merancang</a:t>
            </a:r>
            <a:r>
              <a:rPr lang="en-US" sz="2400" dirty="0" smtClean="0"/>
              <a:t> </a:t>
            </a:r>
            <a:r>
              <a:rPr lang="en-US" sz="2400" dirty="0" err="1" smtClean="0"/>
              <a:t>karir</a:t>
            </a:r>
            <a:r>
              <a:rPr lang="en-US" sz="2400" dirty="0" smtClean="0"/>
              <a:t> </a:t>
            </a:r>
            <a:r>
              <a:rPr lang="en-US" sz="2400" dirty="0" err="1" smtClean="0"/>
              <a:t>kita</a:t>
            </a:r>
            <a:r>
              <a:rPr lang="en-US" sz="2400" dirty="0" smtClean="0"/>
              <a:t> </a:t>
            </a:r>
            <a:r>
              <a:rPr lang="en-US" sz="2400" dirty="0" err="1" smtClean="0"/>
              <a:t>supaya</a:t>
            </a:r>
            <a:r>
              <a:rPr lang="en-US" sz="2400" dirty="0" smtClean="0"/>
              <a:t> </a:t>
            </a:r>
            <a:r>
              <a:rPr lang="en-US" sz="2400" dirty="0" err="1" smtClean="0"/>
              <a:t>karir</a:t>
            </a:r>
            <a:r>
              <a:rPr lang="en-US" sz="2400" dirty="0" smtClean="0"/>
              <a:t> </a:t>
            </a:r>
            <a:r>
              <a:rPr lang="en-US" sz="2400" dirty="0" err="1" smtClean="0"/>
              <a:t>kita</a:t>
            </a:r>
            <a:r>
              <a:rPr lang="en-US" sz="2400" dirty="0" smtClean="0"/>
              <a:t> </a:t>
            </a:r>
            <a:r>
              <a:rPr lang="en-US" sz="2400" dirty="0" err="1" smtClean="0"/>
              <a:t>bisa</a:t>
            </a:r>
            <a:r>
              <a:rPr lang="en-US" sz="2400" dirty="0" smtClean="0"/>
              <a:t> </a:t>
            </a:r>
            <a:r>
              <a:rPr lang="en-US" sz="2400" dirty="0" err="1" smtClean="0"/>
              <a:t>menjadi</a:t>
            </a:r>
            <a:r>
              <a:rPr lang="en-US" sz="2400" dirty="0" smtClean="0"/>
              <a:t> </a:t>
            </a:r>
            <a:r>
              <a:rPr lang="en-US" sz="2400" dirty="0" err="1" smtClean="0"/>
              <a:t>sumber</a:t>
            </a:r>
            <a:r>
              <a:rPr lang="en-US" sz="2400" dirty="0" smtClean="0"/>
              <a:t> </a:t>
            </a:r>
            <a:r>
              <a:rPr lang="en-US" sz="2400" dirty="0" err="1" smtClean="0"/>
              <a:t>kebahagiaan</a:t>
            </a:r>
            <a:r>
              <a:rPr lang="en-US" sz="2400" dirty="0" smtClean="0"/>
              <a:t> </a:t>
            </a:r>
            <a:r>
              <a:rPr lang="en-US" sz="2400" dirty="0" err="1" smtClean="0"/>
              <a:t>dalam</a:t>
            </a:r>
            <a:r>
              <a:rPr lang="en-US" sz="2400" dirty="0" smtClean="0"/>
              <a:t> </a:t>
            </a:r>
            <a:r>
              <a:rPr lang="en-US" sz="2400" dirty="0" err="1" smtClean="0"/>
              <a:t>hidup</a:t>
            </a:r>
            <a:r>
              <a:rPr lang="en-US" sz="2400" dirty="0" smtClean="0"/>
              <a:t> </a:t>
            </a:r>
            <a:r>
              <a:rPr lang="en-US" sz="2400" dirty="0" err="1" smtClean="0"/>
              <a:t>kita</a:t>
            </a:r>
            <a:r>
              <a:rPr lang="en-US" sz="2400" dirty="0" smtClean="0"/>
              <a:t>. </a:t>
            </a:r>
            <a:r>
              <a:rPr lang="en-US" sz="2400" dirty="0" err="1" smtClean="0"/>
              <a:t>Karir</a:t>
            </a:r>
            <a:r>
              <a:rPr lang="en-US" sz="2400" dirty="0" smtClean="0"/>
              <a:t> </a:t>
            </a:r>
            <a:r>
              <a:rPr lang="en-US" sz="2400" dirty="0" err="1" smtClean="0"/>
              <a:t>juga</a:t>
            </a:r>
            <a:r>
              <a:rPr lang="en-US" sz="2400" dirty="0" smtClean="0"/>
              <a:t> </a:t>
            </a:r>
            <a:r>
              <a:rPr lang="en-US" sz="2400" dirty="0" err="1" smtClean="0"/>
              <a:t>bisa</a:t>
            </a:r>
            <a:r>
              <a:rPr lang="en-US" sz="2400" dirty="0" smtClean="0"/>
              <a:t> </a:t>
            </a:r>
            <a:r>
              <a:rPr lang="en-US" sz="2400" dirty="0" err="1" smtClean="0"/>
              <a:t>memenuhi</a:t>
            </a:r>
            <a:r>
              <a:rPr lang="en-US" sz="2400" dirty="0" smtClean="0"/>
              <a:t> </a:t>
            </a:r>
            <a:r>
              <a:rPr lang="en-US" sz="2400" dirty="0" err="1" smtClean="0"/>
              <a:t>kebutuhan</a:t>
            </a:r>
            <a:r>
              <a:rPr lang="en-US" sz="2400" dirty="0" smtClean="0"/>
              <a:t> </a:t>
            </a:r>
            <a:r>
              <a:rPr lang="en-US" sz="2400" dirty="0" err="1" smtClean="0"/>
              <a:t>seseorang</a:t>
            </a:r>
            <a:r>
              <a:rPr lang="en-US" sz="2400" dirty="0" smtClean="0"/>
              <a:t> </a:t>
            </a:r>
            <a:r>
              <a:rPr lang="en-US" sz="2400" dirty="0" err="1" smtClean="0"/>
              <a:t>untuk</a:t>
            </a:r>
            <a:r>
              <a:rPr lang="en-US" sz="2400" dirty="0" smtClean="0"/>
              <a:t> </a:t>
            </a:r>
            <a:r>
              <a:rPr lang="en-US" sz="2400" dirty="0" err="1" smtClean="0"/>
              <a:t>mengaktualisasikan</a:t>
            </a:r>
            <a:r>
              <a:rPr lang="en-US" sz="2400" dirty="0" smtClean="0"/>
              <a:t> </a:t>
            </a:r>
            <a:r>
              <a:rPr lang="en-US" sz="2400" dirty="0" err="1" smtClean="0"/>
              <a:t>diri</a:t>
            </a:r>
            <a:r>
              <a:rPr lang="en-US" sz="2400" dirty="0" smtClean="0"/>
              <a:t>. </a:t>
            </a:r>
            <a:r>
              <a:rPr lang="en-US" sz="2400" dirty="0" err="1" smtClean="0"/>
              <a:t>Dalam</a:t>
            </a:r>
            <a:r>
              <a:rPr lang="en-US" sz="2400" dirty="0" smtClean="0"/>
              <a:t> </a:t>
            </a:r>
            <a:r>
              <a:rPr lang="id-ID" sz="2400" dirty="0" smtClean="0"/>
              <a:t>karirnya</a:t>
            </a:r>
            <a:r>
              <a:rPr lang="en-US" sz="2400" dirty="0" smtClean="0"/>
              <a:t> </a:t>
            </a:r>
            <a:r>
              <a:rPr lang="en-US" sz="2400" dirty="0" err="1" smtClean="0"/>
              <a:t>orang</a:t>
            </a:r>
            <a:r>
              <a:rPr lang="en-US" sz="2400" dirty="0" smtClean="0"/>
              <a:t> </a:t>
            </a:r>
            <a:r>
              <a:rPr lang="en-US" sz="2400" dirty="0" err="1" smtClean="0"/>
              <a:t>bisa</a:t>
            </a:r>
            <a:r>
              <a:rPr lang="en-US" sz="2400" dirty="0" smtClean="0"/>
              <a:t> </a:t>
            </a:r>
            <a:r>
              <a:rPr lang="en-US" sz="2400" dirty="0" err="1" smtClean="0"/>
              <a:t>mengaktualisaikan</a:t>
            </a:r>
            <a:r>
              <a:rPr lang="en-US" sz="2400" dirty="0" smtClean="0"/>
              <a:t> </a:t>
            </a:r>
            <a:r>
              <a:rPr lang="en-US" sz="2400" dirty="0" err="1" smtClean="0"/>
              <a:t>kemampuannya</a:t>
            </a:r>
            <a:r>
              <a:rPr lang="en-US" sz="2400" dirty="0" smtClean="0"/>
              <a:t>, </a:t>
            </a:r>
            <a:r>
              <a:rPr lang="en-US" sz="2400" dirty="0" err="1" smtClean="0"/>
              <a:t>aspirasinya</a:t>
            </a:r>
            <a:r>
              <a:rPr lang="en-US" sz="2400" dirty="0" smtClean="0"/>
              <a:t>, </a:t>
            </a:r>
            <a:r>
              <a:rPr lang="en-US" sz="2400" dirty="0" err="1" smtClean="0"/>
              <a:t>ide-idenya</a:t>
            </a:r>
            <a:r>
              <a:rPr lang="en-US" sz="2400" dirty="0" smtClean="0"/>
              <a:t> </a:t>
            </a:r>
            <a:r>
              <a:rPr lang="en-US" sz="2400" dirty="0" err="1" smtClean="0"/>
              <a:t>dengan</a:t>
            </a:r>
            <a:r>
              <a:rPr lang="en-US" sz="2400" dirty="0" smtClean="0"/>
              <a:t> </a:t>
            </a:r>
            <a:r>
              <a:rPr lang="en-US" sz="2400" dirty="0" err="1" smtClean="0"/>
              <a:t>demikian</a:t>
            </a:r>
            <a:r>
              <a:rPr lang="en-US" sz="2400" dirty="0" smtClean="0"/>
              <a:t> </a:t>
            </a:r>
            <a:r>
              <a:rPr lang="en-US" sz="2400" dirty="0" err="1" smtClean="0"/>
              <a:t>maka</a:t>
            </a:r>
            <a:r>
              <a:rPr lang="en-US" sz="2400" dirty="0" smtClean="0"/>
              <a:t> </a:t>
            </a:r>
            <a:r>
              <a:rPr lang="en-US" sz="2400" dirty="0" err="1" smtClean="0"/>
              <a:t>orang</a:t>
            </a:r>
            <a:r>
              <a:rPr lang="en-US" sz="2400" dirty="0" smtClean="0"/>
              <a:t> </a:t>
            </a:r>
            <a:r>
              <a:rPr lang="id-ID" sz="2400" dirty="0" smtClean="0"/>
              <a:t>akan mencapai masa depan yang lebih</a:t>
            </a:r>
            <a:r>
              <a:rPr lang="en-US" sz="2400" dirty="0" smtClean="0"/>
              <a:t> </a:t>
            </a:r>
            <a:r>
              <a:rPr lang="en-US" sz="2400" dirty="0" err="1" smtClean="0"/>
              <a:t>bahagia</a:t>
            </a:r>
            <a:r>
              <a:rPr lang="id-ID" sz="2400" dirty="0" smtClean="0"/>
              <a:t> dan sejahtera</a:t>
            </a:r>
            <a:endParaRPr lang="id-ID" sz="2400"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
          <p:cNvSpPr>
            <a:spLocks noGrp="1" noChangeArrowheads="1"/>
          </p:cNvSpPr>
          <p:nvPr>
            <p:ph type="body" idx="1"/>
          </p:nvPr>
        </p:nvSpPr>
        <p:spPr>
          <a:xfrm>
            <a:off x="609600" y="1371600"/>
            <a:ext cx="8229600" cy="4267200"/>
          </a:xfrm>
        </p:spPr>
        <p:txBody>
          <a:bodyPr>
            <a:normAutofit lnSpcReduction="10000"/>
          </a:bodyPr>
          <a:lstStyle/>
          <a:p>
            <a:pPr eaLnBrk="1" hangingPunct="1"/>
            <a:r>
              <a:rPr lang="id-ID" sz="2400" smtClean="0"/>
              <a:t>K</a:t>
            </a:r>
            <a:r>
              <a:rPr lang="en-GB" sz="2400" smtClean="0"/>
              <a:t>arir,, merupakan suatu kondisi yang menunjukkan adanya peningkatan status kepegawaian seseorang dalam suatu organisasi sesuai dengan jalur karir yang telah ditetapkan organisasi.</a:t>
            </a:r>
          </a:p>
          <a:p>
            <a:pPr eaLnBrk="1" hangingPunct="1"/>
            <a:r>
              <a:rPr lang="id-ID" sz="2400" smtClean="0"/>
              <a:t>K</a:t>
            </a:r>
            <a:r>
              <a:rPr lang="fi-FI" sz="2400" smtClean="0"/>
              <a:t>arir adalah semua pekerjaan atau jabatan yang dipegang selama masa kerja seseorang. Karir menunjukkan perkembangan para karyawan secara individual dalam suatu jenjang atau kepangkatan yang dapat dicapai selama masa kerjanya dalam suatu organisasi.</a:t>
            </a:r>
            <a:endParaRPr lang="id-ID" sz="2400" smtClean="0"/>
          </a:p>
          <a:p>
            <a:pPr eaLnBrk="1" hangingPunct="1"/>
            <a:r>
              <a:rPr lang="en-US" sz="2400" smtClean="0"/>
              <a:t>Karier merupakan suatu arah umum yang dipilih oleh seseorang untuk mengejar keseluruhan kehidupan kerjanya (Mondy dan Noe, 1996). </a:t>
            </a:r>
          </a:p>
          <a:p>
            <a:pPr eaLnBrk="1" hangingPunct="1">
              <a:buFontTx/>
              <a:buNone/>
            </a:pPr>
            <a:endParaRPr lang="en-US" sz="2400" smtClean="0"/>
          </a:p>
        </p:txBody>
      </p:sp>
      <p:sp>
        <p:nvSpPr>
          <p:cNvPr id="4099" name="Rectangle 2"/>
          <p:cNvSpPr>
            <a:spLocks noChangeArrowheads="1"/>
          </p:cNvSpPr>
          <p:nvPr/>
        </p:nvSpPr>
        <p:spPr bwMode="auto">
          <a:xfrm>
            <a:off x="3048000" y="304800"/>
            <a:ext cx="5791200" cy="661988"/>
          </a:xfrm>
          <a:prstGeom prst="rect">
            <a:avLst/>
          </a:prstGeom>
          <a:noFill/>
          <a:ln w="9525">
            <a:noFill/>
            <a:miter lim="800000"/>
            <a:headEnd/>
            <a:tailEnd/>
          </a:ln>
        </p:spPr>
        <p:txBody>
          <a:bodyPr>
            <a:spAutoFit/>
          </a:bodyPr>
          <a:lstStyle/>
          <a:p>
            <a:pPr algn="r"/>
            <a:r>
              <a:rPr lang="id-ID" sz="3700" b="1" dirty="0">
                <a:solidFill>
                  <a:srgbClr val="FF0000"/>
                </a:solidFill>
                <a:cs typeface="Times New Roman" pitchFamily="18" charset="0"/>
              </a:rPr>
              <a:t>PENGERTIAN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xfrm>
            <a:off x="1219200" y="609600"/>
            <a:ext cx="7772400" cy="457200"/>
          </a:xfrm>
        </p:spPr>
        <p:txBody>
          <a:bodyPr>
            <a:normAutofit fontScale="90000"/>
          </a:bodyPr>
          <a:lstStyle/>
          <a:p>
            <a:pPr algn="r" eaLnBrk="1" hangingPunct="1"/>
            <a:r>
              <a:rPr lang="fi-FI" sz="2400" b="1" dirty="0" smtClean="0">
                <a:solidFill>
                  <a:srgbClr val="FF0000"/>
                </a:solidFill>
              </a:rPr>
              <a:t>3 (TIGA) PENGERTIAN KARIR YANG BERBEDA</a:t>
            </a:r>
            <a:r>
              <a:rPr lang="id-ID" sz="2400" b="1" dirty="0" smtClean="0">
                <a:solidFill>
                  <a:srgbClr val="FF0000"/>
                </a:solidFill>
              </a:rPr>
              <a:t> ;</a:t>
            </a:r>
            <a:r>
              <a:rPr lang="fi-FI" sz="2400" b="1" dirty="0" smtClean="0">
                <a:solidFill>
                  <a:srgbClr val="FF0000"/>
                </a:solidFill>
              </a:rPr>
              <a:t/>
            </a:r>
            <a:br>
              <a:rPr lang="fi-FI" sz="2400" b="1" dirty="0" smtClean="0">
                <a:solidFill>
                  <a:srgbClr val="FF0000"/>
                </a:solidFill>
              </a:rPr>
            </a:br>
            <a:endParaRPr lang="en-US" sz="2400" b="1" dirty="0" smtClean="0">
              <a:solidFill>
                <a:srgbClr val="FF0000"/>
              </a:solidFill>
            </a:endParaRPr>
          </a:p>
        </p:txBody>
      </p:sp>
      <p:sp>
        <p:nvSpPr>
          <p:cNvPr id="5123" name="Rectangle 3"/>
          <p:cNvSpPr>
            <a:spLocks noGrp="1" noChangeArrowheads="1"/>
          </p:cNvSpPr>
          <p:nvPr>
            <p:ph type="body" idx="1"/>
          </p:nvPr>
        </p:nvSpPr>
        <p:spPr>
          <a:xfrm>
            <a:off x="685800" y="1524000"/>
            <a:ext cx="8153400" cy="4267200"/>
          </a:xfrm>
        </p:spPr>
        <p:txBody>
          <a:bodyPr>
            <a:normAutofit lnSpcReduction="10000"/>
          </a:bodyPr>
          <a:lstStyle/>
          <a:p>
            <a:pPr eaLnBrk="1" hangingPunct="1">
              <a:lnSpc>
                <a:spcPct val="90000"/>
              </a:lnSpc>
            </a:pPr>
            <a:r>
              <a:rPr lang="fi-FI" sz="2500" smtClean="0"/>
              <a:t>Karir sebagai suatu rangkaian promosi jabatan atau mutasi ke jabatan yang lebih tinggi dalam jenjang hirarki yang dialami oleh seorang tenaga kerja selama masa kerjanya.</a:t>
            </a:r>
            <a:endParaRPr lang="sv-SE" sz="2500" smtClean="0"/>
          </a:p>
          <a:p>
            <a:pPr eaLnBrk="1" hangingPunct="1">
              <a:lnSpc>
                <a:spcPct val="90000"/>
              </a:lnSpc>
            </a:pPr>
            <a:r>
              <a:rPr lang="sv-SE" sz="2500" smtClean="0"/>
              <a:t>Karir sebagai suatu penunjuk pekerjaan yang memiliki gambaran atau pola pengembangan yang jelas dan sistematis.</a:t>
            </a:r>
          </a:p>
          <a:p>
            <a:pPr eaLnBrk="1" hangingPunct="1">
              <a:lnSpc>
                <a:spcPct val="90000"/>
              </a:lnSpc>
            </a:pPr>
            <a:r>
              <a:rPr lang="sv-SE" sz="2500" smtClean="0"/>
              <a:t>Karir sebagai suatu sejarah kedudukan seseorang, suatu rangkaian pekerjaan atau posisi yang pernah dipegang seseoranga selama masa kerjanya. Oleh karena itu, pengertian yang terakhir ini sangat luas dan umum, karena setiap orang pasti mempunyai sejarah pekerjaan yang berarti setiap orang pasti mempunyai karir.</a:t>
            </a:r>
            <a:endParaRPr lang="en-US" sz="250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pPr eaLnBrk="1" hangingPunct="1"/>
            <a:r>
              <a:rPr lang="en-GB" sz="3200" b="1" dirty="0" smtClean="0">
                <a:solidFill>
                  <a:srgbClr val="FF0000"/>
                </a:solidFill>
              </a:rPr>
              <a:t>PERENCANAAN KARI</a:t>
            </a:r>
            <a:r>
              <a:rPr lang="id-ID" sz="3200" b="1" dirty="0" smtClean="0">
                <a:solidFill>
                  <a:srgbClr val="FF0000"/>
                </a:solidFill>
              </a:rPr>
              <a:t>E</a:t>
            </a:r>
            <a:r>
              <a:rPr lang="en-GB" sz="3200" b="1" dirty="0" smtClean="0">
                <a:solidFill>
                  <a:srgbClr val="FF0000"/>
                </a:solidFill>
              </a:rPr>
              <a:t>R</a:t>
            </a:r>
            <a:endParaRPr lang="en-US" sz="3200" b="1" dirty="0" smtClean="0">
              <a:solidFill>
                <a:srgbClr val="FF0000"/>
              </a:solidFill>
            </a:endParaRPr>
          </a:p>
        </p:txBody>
      </p:sp>
      <p:sp>
        <p:nvSpPr>
          <p:cNvPr id="6147" name="Rectangle 3"/>
          <p:cNvSpPr>
            <a:spLocks noGrp="1" noChangeArrowheads="1"/>
          </p:cNvSpPr>
          <p:nvPr>
            <p:ph type="body" idx="1"/>
          </p:nvPr>
        </p:nvSpPr>
        <p:spPr/>
        <p:txBody>
          <a:bodyPr/>
          <a:lstStyle/>
          <a:p>
            <a:pPr eaLnBrk="1" hangingPunct="1"/>
            <a:r>
              <a:rPr lang="id-ID" sz="2400" smtClean="0"/>
              <a:t>S</a:t>
            </a:r>
            <a:r>
              <a:rPr lang="en-GB" sz="2400" smtClean="0"/>
              <a:t>uatu perencanaan tentang kemungkinan-kemungkinan bagi seorang karyawan dan anggota suatu organisasi sebagai individu untuk meniti proses kenaikan pangkat dan jabatan sesuai persyaratan jabatan dan kemampuannya. </a:t>
            </a:r>
          </a:p>
          <a:p>
            <a:pPr eaLnBrk="1" hangingPunct="1"/>
            <a:r>
              <a:rPr lang="id-ID" sz="2400" smtClean="0"/>
              <a:t>P</a:t>
            </a:r>
            <a:r>
              <a:rPr lang="en-US" sz="2400" smtClean="0"/>
              <a:t>erencanaan karier tidak harus dikonsentrasikan hanya pada peluang kenaikan jabatan, jika memang pada lingkungan kerja saat ini peluang tersebut sangat terbatas. </a:t>
            </a:r>
          </a:p>
          <a:p>
            <a:pPr eaLnBrk="1" hangingPunct="1"/>
            <a:endParaRPr lang="en-GB" sz="2400" smtClean="0"/>
          </a:p>
          <a:p>
            <a:pPr eaLnBrk="1" hangingPunct="1"/>
            <a:endParaRPr lang="en-US" sz="240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type="title"/>
          </p:nvPr>
        </p:nvSpPr>
        <p:spPr>
          <a:xfrm>
            <a:off x="1828800" y="609600"/>
            <a:ext cx="7086600" cy="457200"/>
          </a:xfrm>
        </p:spPr>
        <p:txBody>
          <a:bodyPr>
            <a:normAutofit fontScale="90000"/>
          </a:bodyPr>
          <a:lstStyle/>
          <a:p>
            <a:pPr eaLnBrk="1" hangingPunct="1"/>
            <a:r>
              <a:rPr lang="en-US" sz="2400" b="1" smtClean="0">
                <a:solidFill>
                  <a:srgbClr val="FF0000"/>
                </a:solidFill>
              </a:rPr>
              <a:t>ALASAN MENGADAKAN PERENCANAAN KARIR</a:t>
            </a:r>
            <a:br>
              <a:rPr lang="en-US" sz="2400" b="1" smtClean="0">
                <a:solidFill>
                  <a:srgbClr val="FF0000"/>
                </a:solidFill>
              </a:rPr>
            </a:br>
            <a:endParaRPr lang="en-US" sz="2400" b="1" smtClean="0">
              <a:solidFill>
                <a:srgbClr val="FF0000"/>
              </a:solidFill>
            </a:endParaRPr>
          </a:p>
        </p:txBody>
      </p:sp>
      <p:sp>
        <p:nvSpPr>
          <p:cNvPr id="8195" name="Rectangle 3"/>
          <p:cNvSpPr>
            <a:spLocks noGrp="1" noChangeArrowheads="1"/>
          </p:cNvSpPr>
          <p:nvPr>
            <p:ph type="body" idx="1"/>
          </p:nvPr>
        </p:nvSpPr>
        <p:spPr>
          <a:xfrm>
            <a:off x="685800" y="1295400"/>
            <a:ext cx="8153400" cy="4267200"/>
          </a:xfrm>
        </p:spPr>
        <p:txBody>
          <a:bodyPr>
            <a:normAutofit fontScale="92500"/>
          </a:bodyPr>
          <a:lstStyle/>
          <a:p>
            <a:pPr marL="609600" indent="-609600" eaLnBrk="1" hangingPunct="1">
              <a:buFont typeface="+mj-lt"/>
              <a:buAutoNum type="arabicPeriod"/>
              <a:defRPr/>
            </a:pPr>
            <a:r>
              <a:rPr lang="en-US" sz="2100" dirty="0" err="1" smtClean="0"/>
              <a:t>Perencanaan</a:t>
            </a:r>
            <a:r>
              <a:rPr lang="en-US" sz="2100" dirty="0" smtClean="0"/>
              <a:t> </a:t>
            </a:r>
            <a:r>
              <a:rPr lang="en-US" sz="2100" dirty="0" err="1" smtClean="0"/>
              <a:t>karir</a:t>
            </a:r>
            <a:r>
              <a:rPr lang="en-US" sz="2100" dirty="0" smtClean="0"/>
              <a:t> </a:t>
            </a:r>
            <a:r>
              <a:rPr lang="en-US" sz="2100" dirty="0" err="1" smtClean="0"/>
              <a:t>merupakan</a:t>
            </a:r>
            <a:r>
              <a:rPr lang="en-US" sz="2100" dirty="0" smtClean="0"/>
              <a:t> </a:t>
            </a:r>
            <a:r>
              <a:rPr lang="en-US" sz="2100" dirty="0" err="1" smtClean="0"/>
              <a:t>fungsi</a:t>
            </a:r>
            <a:r>
              <a:rPr lang="en-US" sz="2100" dirty="0" smtClean="0"/>
              <a:t> </a:t>
            </a:r>
            <a:r>
              <a:rPr lang="en-US" sz="2100" dirty="0" err="1" smtClean="0"/>
              <a:t>kepegawaian</a:t>
            </a:r>
            <a:r>
              <a:rPr lang="en-US" sz="2100" dirty="0" smtClean="0"/>
              <a:t> yang </a:t>
            </a:r>
            <a:r>
              <a:rPr lang="en-US" sz="2100" dirty="0" err="1" smtClean="0"/>
              <a:t>relatif</a:t>
            </a:r>
            <a:r>
              <a:rPr lang="en-US" sz="2100" dirty="0" smtClean="0"/>
              <a:t> </a:t>
            </a:r>
            <a:r>
              <a:rPr lang="en-US" sz="2100" dirty="0" err="1" smtClean="0"/>
              <a:t>baru</a:t>
            </a:r>
            <a:r>
              <a:rPr lang="en-US" sz="2100" dirty="0" smtClean="0"/>
              <a:t> </a:t>
            </a:r>
            <a:r>
              <a:rPr lang="en-US" sz="2100" dirty="0" err="1" smtClean="0"/>
              <a:t>dan</a:t>
            </a:r>
            <a:r>
              <a:rPr lang="en-US" sz="2100" dirty="0" smtClean="0"/>
              <a:t> program-program </a:t>
            </a:r>
            <a:r>
              <a:rPr lang="en-US" sz="2100" dirty="0" err="1" smtClean="0"/>
              <a:t>masih</a:t>
            </a:r>
            <a:r>
              <a:rPr lang="en-US" sz="2100" dirty="0" smtClean="0"/>
              <a:t> </a:t>
            </a:r>
            <a:r>
              <a:rPr lang="en-US" sz="2100" dirty="0" err="1" smtClean="0"/>
              <a:t>jarang</a:t>
            </a:r>
            <a:r>
              <a:rPr lang="en-US" sz="2100" dirty="0" smtClean="0"/>
              <a:t>, </a:t>
            </a:r>
            <a:r>
              <a:rPr lang="en-US" sz="2100" dirty="0" err="1" smtClean="0"/>
              <a:t>kecuali</a:t>
            </a:r>
            <a:r>
              <a:rPr lang="en-US" sz="2100" dirty="0" smtClean="0"/>
              <a:t> </a:t>
            </a:r>
            <a:r>
              <a:rPr lang="en-US" sz="2100" dirty="0" err="1" smtClean="0"/>
              <a:t>dalam</a:t>
            </a:r>
            <a:r>
              <a:rPr lang="en-US" sz="2100" dirty="0" smtClean="0"/>
              <a:t> </a:t>
            </a:r>
            <a:r>
              <a:rPr lang="en-US" sz="2100" dirty="0" err="1" smtClean="0"/>
              <a:t>organisasi-organisasi</a:t>
            </a:r>
            <a:r>
              <a:rPr lang="en-US" sz="2100" dirty="0" smtClean="0"/>
              <a:t> yang </a:t>
            </a:r>
            <a:r>
              <a:rPr lang="en-US" sz="2100" dirty="0" err="1" smtClean="0"/>
              <a:t>besar</a:t>
            </a:r>
            <a:r>
              <a:rPr lang="en-US" sz="2100" dirty="0" smtClean="0"/>
              <a:t> </a:t>
            </a:r>
            <a:r>
              <a:rPr lang="en-US" sz="2100" dirty="0" err="1" smtClean="0"/>
              <a:t>atau</a:t>
            </a:r>
            <a:r>
              <a:rPr lang="en-US" sz="2100" dirty="0" smtClean="0"/>
              <a:t> </a:t>
            </a:r>
            <a:r>
              <a:rPr lang="en-US" sz="2100" dirty="0" err="1" smtClean="0"/>
              <a:t>maju</a:t>
            </a:r>
            <a:r>
              <a:rPr lang="en-US" sz="2100" dirty="0" smtClean="0"/>
              <a:t>. </a:t>
            </a:r>
            <a:r>
              <a:rPr lang="en-US" sz="2100" dirty="0" err="1" smtClean="0"/>
              <a:t>Akan</a:t>
            </a:r>
            <a:r>
              <a:rPr lang="en-US" sz="2100" dirty="0" smtClean="0"/>
              <a:t> </a:t>
            </a:r>
            <a:r>
              <a:rPr lang="en-US" sz="2100" dirty="0" err="1" smtClean="0"/>
              <a:t>tetapi</a:t>
            </a:r>
            <a:r>
              <a:rPr lang="en-US" sz="2100" dirty="0" smtClean="0"/>
              <a:t> </a:t>
            </a:r>
            <a:r>
              <a:rPr lang="en-US" sz="2100" dirty="0" err="1" smtClean="0"/>
              <a:t>keterlibatan</a:t>
            </a:r>
            <a:r>
              <a:rPr lang="en-US" sz="2100" dirty="0" smtClean="0"/>
              <a:t> </a:t>
            </a:r>
            <a:r>
              <a:rPr lang="en-US" sz="2100" dirty="0" err="1" smtClean="0"/>
              <a:t>organisasi</a:t>
            </a:r>
            <a:r>
              <a:rPr lang="en-US" sz="2100" dirty="0" smtClean="0"/>
              <a:t> </a:t>
            </a:r>
            <a:r>
              <a:rPr lang="en-US" sz="2100" dirty="0" err="1" smtClean="0"/>
              <a:t>dalam</a:t>
            </a:r>
            <a:r>
              <a:rPr lang="en-US" sz="2100" dirty="0" smtClean="0"/>
              <a:t> </a:t>
            </a:r>
            <a:r>
              <a:rPr lang="en-US" sz="2100" dirty="0" err="1" smtClean="0"/>
              <a:t>perencanaan</a:t>
            </a:r>
            <a:r>
              <a:rPr lang="en-US" sz="2100" dirty="0" smtClean="0"/>
              <a:t> </a:t>
            </a:r>
            <a:r>
              <a:rPr lang="en-US" sz="2100" dirty="0" err="1" smtClean="0"/>
              <a:t>karir</a:t>
            </a:r>
            <a:r>
              <a:rPr lang="en-US" sz="2100" dirty="0" smtClean="0"/>
              <a:t> </a:t>
            </a:r>
            <a:r>
              <a:rPr lang="en-US" sz="2100" dirty="0" err="1" smtClean="0"/>
              <a:t>makin</a:t>
            </a:r>
            <a:r>
              <a:rPr lang="en-US" sz="2100" dirty="0" smtClean="0"/>
              <a:t> </a:t>
            </a:r>
            <a:r>
              <a:rPr lang="en-US" sz="2100" dirty="0" err="1" smtClean="0"/>
              <a:t>bertambah</a:t>
            </a:r>
            <a:r>
              <a:rPr lang="en-US" sz="2100" dirty="0" smtClean="0"/>
              <a:t>. </a:t>
            </a:r>
            <a:r>
              <a:rPr lang="en-US" sz="2100" dirty="0" err="1" smtClean="0"/>
              <a:t>Banyak</a:t>
            </a:r>
            <a:r>
              <a:rPr lang="en-US" sz="2100" dirty="0" smtClean="0"/>
              <a:t> </a:t>
            </a:r>
            <a:r>
              <a:rPr lang="en-US" sz="2100" dirty="0" err="1" smtClean="0"/>
              <a:t>calon</a:t>
            </a:r>
            <a:r>
              <a:rPr lang="en-US" sz="2100" dirty="0" smtClean="0"/>
              <a:t> </a:t>
            </a:r>
            <a:r>
              <a:rPr lang="en-US" sz="2100" dirty="0" err="1" smtClean="0"/>
              <a:t>pegawai</a:t>
            </a:r>
            <a:r>
              <a:rPr lang="en-US" sz="2100" dirty="0" smtClean="0"/>
              <a:t>, </a:t>
            </a:r>
            <a:r>
              <a:rPr lang="en-US" sz="2100" dirty="0" err="1" smtClean="0"/>
              <a:t>khususnya</a:t>
            </a:r>
            <a:r>
              <a:rPr lang="en-US" sz="2100" dirty="0" smtClean="0"/>
              <a:t> </a:t>
            </a:r>
            <a:r>
              <a:rPr lang="en-US" sz="2100" dirty="0" err="1" smtClean="0"/>
              <a:t>calon-calon</a:t>
            </a:r>
            <a:r>
              <a:rPr lang="en-US" sz="2100" dirty="0" smtClean="0"/>
              <a:t> yang </a:t>
            </a:r>
            <a:r>
              <a:rPr lang="en-US" sz="2100" dirty="0" err="1" smtClean="0"/>
              <a:t>berpendidikan</a:t>
            </a:r>
            <a:r>
              <a:rPr lang="en-US" sz="2100" dirty="0" smtClean="0"/>
              <a:t> </a:t>
            </a:r>
            <a:r>
              <a:rPr lang="en-US" sz="2100" dirty="0" err="1" smtClean="0"/>
              <a:t>tinggi</a:t>
            </a:r>
            <a:r>
              <a:rPr lang="en-US" sz="2100" dirty="0" smtClean="0"/>
              <a:t>, </a:t>
            </a:r>
            <a:r>
              <a:rPr lang="en-US" sz="2100" dirty="0" err="1" smtClean="0"/>
              <a:t>menginginkan</a:t>
            </a:r>
            <a:r>
              <a:rPr lang="en-US" sz="2100" dirty="0" smtClean="0"/>
              <a:t> </a:t>
            </a:r>
            <a:r>
              <a:rPr lang="en-US" sz="2100" dirty="0" err="1" smtClean="0"/>
              <a:t>suatu</a:t>
            </a:r>
            <a:r>
              <a:rPr lang="en-US" sz="2100" dirty="0" smtClean="0"/>
              <a:t> </a:t>
            </a:r>
            <a:r>
              <a:rPr lang="en-US" sz="2100" dirty="0" err="1" smtClean="0"/>
              <a:t>karir</a:t>
            </a:r>
            <a:r>
              <a:rPr lang="en-US" sz="2100" dirty="0" smtClean="0"/>
              <a:t>, </a:t>
            </a:r>
            <a:r>
              <a:rPr lang="en-US" sz="2100" dirty="0" err="1" smtClean="0"/>
              <a:t>bukan</a:t>
            </a:r>
            <a:r>
              <a:rPr lang="en-US" sz="2100" dirty="0" smtClean="0"/>
              <a:t> “</a:t>
            </a:r>
            <a:r>
              <a:rPr lang="en-US" sz="2100" dirty="0" err="1" smtClean="0"/>
              <a:t>hanya</a:t>
            </a:r>
            <a:r>
              <a:rPr lang="en-US" sz="2100" dirty="0" smtClean="0"/>
              <a:t> </a:t>
            </a:r>
            <a:r>
              <a:rPr lang="en-US" sz="2100" dirty="0" err="1" smtClean="0"/>
              <a:t>suatu</a:t>
            </a:r>
            <a:r>
              <a:rPr lang="en-US" sz="2100" dirty="0" smtClean="0"/>
              <a:t> </a:t>
            </a:r>
            <a:r>
              <a:rPr lang="en-US" sz="2100" dirty="0" err="1" smtClean="0"/>
              <a:t>jabatan</a:t>
            </a:r>
            <a:r>
              <a:rPr lang="en-US" sz="2100" dirty="0" smtClean="0"/>
              <a:t>” </a:t>
            </a:r>
            <a:r>
              <a:rPr lang="en-US" sz="2100" dirty="0" err="1" smtClean="0"/>
              <a:t>saja</a:t>
            </a:r>
            <a:endParaRPr lang="id-ID" sz="2100" dirty="0" smtClean="0"/>
          </a:p>
          <a:p>
            <a:pPr marL="609600" indent="-609600" eaLnBrk="1" hangingPunct="1">
              <a:buFont typeface="+mj-lt"/>
              <a:buAutoNum type="arabicPeriod"/>
              <a:defRPr/>
            </a:pPr>
            <a:r>
              <a:rPr lang="sv-SE" sz="2100" dirty="0" smtClean="0"/>
              <a:t>Karakteristik dan kriteria pengelolaan karier dirancang berdasarkan pengembangan struktur organisasi sebab jalur karier ditentukan berdasarkan rentang struktur organisasi yang tersedia dalam organisasi. </a:t>
            </a:r>
            <a:endParaRPr lang="id-ID" sz="2100" dirty="0" smtClean="0"/>
          </a:p>
          <a:p>
            <a:pPr marL="609600" indent="-609600" eaLnBrk="1" hangingPunct="1">
              <a:buFont typeface="+mj-lt"/>
              <a:buAutoNum type="arabicPeriod"/>
              <a:defRPr/>
            </a:pPr>
            <a:r>
              <a:rPr lang="sv-SE" sz="2100" dirty="0" smtClean="0"/>
              <a:t>Persyaratan untuk duduk pada posisi tertentu sangat ditentukan oleh kompetensi yang dimiliki karyawan yang akan menduduki jabatan tersebut. Kompetensi seseorang sangat menentukan kesuksesannya dalam mencapai karier sampai ke posisi puncak dalam organisasi.</a:t>
            </a:r>
            <a:endParaRPr lang="en-US" sz="2100" dirty="0" smtClean="0"/>
          </a:p>
          <a:p>
            <a:pPr eaLnBrk="1" hangingPunct="1">
              <a:defRPr/>
            </a:pPr>
            <a:endParaRPr lang="en-US" sz="2100" dirty="0" smtClean="0"/>
          </a:p>
          <a:p>
            <a:pPr marL="609600" indent="-609600" eaLnBrk="1" hangingPunct="1">
              <a:buFontTx/>
              <a:buNone/>
              <a:defRPr/>
            </a:pPr>
            <a:endParaRPr lang="en-US" sz="2100"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066800" y="381000"/>
            <a:ext cx="8229600" cy="457200"/>
          </a:xfrm>
        </p:spPr>
        <p:txBody>
          <a:bodyPr>
            <a:normAutofit fontScale="90000"/>
          </a:bodyPr>
          <a:lstStyle/>
          <a:p>
            <a:pPr eaLnBrk="1" hangingPunct="1"/>
            <a:r>
              <a:rPr lang="en-US" sz="2700" b="1" dirty="0" smtClean="0">
                <a:solidFill>
                  <a:srgbClr val="FF0000"/>
                </a:solidFill>
              </a:rPr>
              <a:t>MENGAPA PERENCANAAN KARIR PENTING</a:t>
            </a:r>
          </a:p>
        </p:txBody>
      </p:sp>
      <p:sp>
        <p:nvSpPr>
          <p:cNvPr id="8195" name="Rectangle 3"/>
          <p:cNvSpPr>
            <a:spLocks noGrp="1" noChangeArrowheads="1"/>
          </p:cNvSpPr>
          <p:nvPr>
            <p:ph type="body" idx="1"/>
          </p:nvPr>
        </p:nvSpPr>
        <p:spPr>
          <a:xfrm>
            <a:off x="1295400" y="1828800"/>
            <a:ext cx="7543800" cy="4267200"/>
          </a:xfrm>
        </p:spPr>
        <p:txBody>
          <a:bodyPr/>
          <a:lstStyle/>
          <a:p>
            <a:pPr eaLnBrk="1" hangingPunct="1"/>
            <a:r>
              <a:rPr lang="en-US" sz="2500" smtClean="0"/>
              <a:t>Kesempatan untuk melakukan sesuatu yang membuat anda merasa senang.</a:t>
            </a:r>
          </a:p>
          <a:p>
            <a:pPr eaLnBrk="1" hangingPunct="1"/>
            <a:r>
              <a:rPr lang="en-US" sz="2500" smtClean="0"/>
              <a:t>Kesempatan untuk mencapai sesuatu yang berharga.</a:t>
            </a:r>
          </a:p>
          <a:p>
            <a:pPr eaLnBrk="1" hangingPunct="1"/>
            <a:r>
              <a:rPr lang="en-US" sz="2500" smtClean="0"/>
              <a:t>Kesempatan untuk mempelajari hal-hal baru, dan </a:t>
            </a:r>
          </a:p>
          <a:p>
            <a:pPr eaLnBrk="1" hangingPunct="1"/>
            <a:r>
              <a:rPr lang="en-US" sz="2500" smtClean="0"/>
              <a:t>Kesempatan untuk mengembangkan kecakapan dan kemampuan anda.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a:lstStyle/>
          <a:p>
            <a:pPr eaLnBrk="1" hangingPunct="1"/>
            <a:r>
              <a:rPr lang="en-GB" sz="2400" b="1" dirty="0" smtClean="0">
                <a:solidFill>
                  <a:srgbClr val="FF0000"/>
                </a:solidFill>
              </a:rPr>
              <a:t>MANFAAT PERENCANAAN KARIR</a:t>
            </a:r>
            <a:endParaRPr lang="en-US" sz="2400" b="1" dirty="0" smtClean="0">
              <a:solidFill>
                <a:srgbClr val="FF0000"/>
              </a:solidFill>
            </a:endParaRPr>
          </a:p>
        </p:txBody>
      </p:sp>
      <p:sp>
        <p:nvSpPr>
          <p:cNvPr id="9219" name="Rectangle 3"/>
          <p:cNvSpPr>
            <a:spLocks noGrp="1" noChangeArrowheads="1"/>
          </p:cNvSpPr>
          <p:nvPr>
            <p:ph type="body" idx="1"/>
          </p:nvPr>
        </p:nvSpPr>
        <p:spPr/>
        <p:txBody>
          <a:bodyPr>
            <a:normAutofit lnSpcReduction="10000"/>
          </a:bodyPr>
          <a:lstStyle/>
          <a:p>
            <a:pPr eaLnBrk="1" hangingPunct="1">
              <a:lnSpc>
                <a:spcPct val="90000"/>
              </a:lnSpc>
            </a:pPr>
            <a:endParaRPr lang="en-GB" smtClean="0"/>
          </a:p>
          <a:p>
            <a:pPr eaLnBrk="1" hangingPunct="1">
              <a:lnSpc>
                <a:spcPct val="90000"/>
              </a:lnSpc>
            </a:pPr>
            <a:r>
              <a:rPr lang="en-GB" smtClean="0"/>
              <a:t>Mengembangkan para karyawan yang dapat dipromosikan.</a:t>
            </a:r>
          </a:p>
          <a:p>
            <a:pPr eaLnBrk="1" hangingPunct="1">
              <a:lnSpc>
                <a:spcPct val="90000"/>
              </a:lnSpc>
            </a:pPr>
            <a:r>
              <a:rPr lang="en-GB" smtClean="0"/>
              <a:t>Menurunkan perputaran karyawan.</a:t>
            </a:r>
          </a:p>
          <a:p>
            <a:pPr eaLnBrk="1" hangingPunct="1">
              <a:lnSpc>
                <a:spcPct val="90000"/>
              </a:lnSpc>
            </a:pPr>
            <a:r>
              <a:rPr lang="en-GB" smtClean="0"/>
              <a:t>Mengungkap potensi karyawan.</a:t>
            </a:r>
          </a:p>
          <a:p>
            <a:pPr eaLnBrk="1" hangingPunct="1">
              <a:lnSpc>
                <a:spcPct val="90000"/>
              </a:lnSpc>
            </a:pPr>
            <a:r>
              <a:rPr lang="en-GB" smtClean="0"/>
              <a:t>Mendorong pertumbuhan.</a:t>
            </a:r>
          </a:p>
          <a:p>
            <a:pPr eaLnBrk="1" hangingPunct="1">
              <a:lnSpc>
                <a:spcPct val="90000"/>
              </a:lnSpc>
            </a:pPr>
            <a:r>
              <a:rPr lang="en-GB" smtClean="0"/>
              <a:t>Memuaskan kebutuhan karyawan.</a:t>
            </a:r>
          </a:p>
          <a:p>
            <a:pPr eaLnBrk="1" hangingPunct="1">
              <a:lnSpc>
                <a:spcPct val="90000"/>
              </a:lnSpc>
            </a:pPr>
            <a:r>
              <a:rPr lang="en-GB" smtClean="0"/>
              <a:t>Membantu pelaksanaan rencana kegiatan yang telah disetujui.</a:t>
            </a:r>
            <a:endParaRPr lang="en-US"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990600" y="609600"/>
            <a:ext cx="8001000" cy="457200"/>
          </a:xfrm>
        </p:spPr>
        <p:txBody>
          <a:bodyPr>
            <a:normAutofit fontScale="90000"/>
          </a:bodyPr>
          <a:lstStyle/>
          <a:p>
            <a:pPr eaLnBrk="1" hangingPunct="1"/>
            <a:r>
              <a:rPr lang="en-GB" sz="2800" b="1" smtClean="0">
                <a:solidFill>
                  <a:srgbClr val="FF0000"/>
                </a:solidFill>
              </a:rPr>
              <a:t>KEBERHASILAN KARIR DIPENGARUHI OLEH :</a:t>
            </a:r>
            <a:endParaRPr lang="en-US" sz="2800" b="1" smtClean="0">
              <a:solidFill>
                <a:srgbClr val="FF0000"/>
              </a:solidFill>
            </a:endParaRPr>
          </a:p>
        </p:txBody>
      </p:sp>
      <p:sp>
        <p:nvSpPr>
          <p:cNvPr id="10243" name="Rectangle 3"/>
          <p:cNvSpPr>
            <a:spLocks noGrp="1" noChangeArrowheads="1"/>
          </p:cNvSpPr>
          <p:nvPr>
            <p:ph type="body" idx="1"/>
          </p:nvPr>
        </p:nvSpPr>
        <p:spPr/>
        <p:txBody>
          <a:bodyPr/>
          <a:lstStyle/>
          <a:p>
            <a:pPr eaLnBrk="1" hangingPunct="1"/>
            <a:r>
              <a:rPr lang="en-GB" smtClean="0"/>
              <a:t>Pendidikan formal dan informal.</a:t>
            </a:r>
          </a:p>
          <a:p>
            <a:pPr eaLnBrk="1" hangingPunct="1"/>
            <a:r>
              <a:rPr lang="en-GB" smtClean="0"/>
              <a:t>Pengalaman kerja dan keterampilan.</a:t>
            </a:r>
          </a:p>
          <a:p>
            <a:pPr eaLnBrk="1" hangingPunct="1"/>
            <a:r>
              <a:rPr lang="en-GB" smtClean="0"/>
              <a:t>Sikap atasan.</a:t>
            </a:r>
          </a:p>
          <a:p>
            <a:pPr eaLnBrk="1" hangingPunct="1"/>
            <a:r>
              <a:rPr lang="en-GB" smtClean="0"/>
              <a:t>Prestasi dan produktivitas kerja.</a:t>
            </a:r>
          </a:p>
          <a:p>
            <a:pPr eaLnBrk="1" hangingPunct="1"/>
            <a:r>
              <a:rPr lang="en-GB" smtClean="0"/>
              <a:t>Bobot pekerjaan.</a:t>
            </a:r>
          </a:p>
          <a:p>
            <a:pPr eaLnBrk="1" hangingPunct="1"/>
            <a:r>
              <a:rPr lang="en-GB" smtClean="0"/>
              <a:t>Lowongan jabatan.</a:t>
            </a:r>
            <a:endParaRPr lang="en-US"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533400" y="609600"/>
            <a:ext cx="8458200" cy="457200"/>
          </a:xfrm>
        </p:spPr>
        <p:txBody>
          <a:bodyPr>
            <a:normAutofit fontScale="90000"/>
          </a:bodyPr>
          <a:lstStyle/>
          <a:p>
            <a:pPr eaLnBrk="1" hangingPunct="1"/>
            <a:r>
              <a:rPr lang="en-US" sz="2800" b="1" dirty="0" smtClean="0">
                <a:solidFill>
                  <a:srgbClr val="FF0000"/>
                </a:solidFill>
              </a:rPr>
              <a:t>LANGKAH</a:t>
            </a:r>
            <a:r>
              <a:rPr lang="id-ID" sz="2800" b="1" dirty="0" smtClean="0">
                <a:solidFill>
                  <a:srgbClr val="FF0000"/>
                </a:solidFill>
              </a:rPr>
              <a:t>2</a:t>
            </a:r>
            <a:r>
              <a:rPr lang="en-US" sz="2800" b="1" dirty="0" smtClean="0">
                <a:solidFill>
                  <a:srgbClr val="FF0000"/>
                </a:solidFill>
              </a:rPr>
              <a:t> DALAM MERENCANAKAN KARIR</a:t>
            </a:r>
            <a:r>
              <a:rPr lang="id-ID" sz="2800" b="1" dirty="0" smtClean="0">
                <a:solidFill>
                  <a:srgbClr val="FF0000"/>
                </a:solidFill>
              </a:rPr>
              <a:t/>
            </a:r>
            <a:br>
              <a:rPr lang="id-ID" sz="2800" b="1" dirty="0" smtClean="0">
                <a:solidFill>
                  <a:srgbClr val="FF0000"/>
                </a:solidFill>
              </a:rPr>
            </a:br>
            <a:r>
              <a:rPr lang="en-GB" sz="2800" b="1" dirty="0" smtClean="0">
                <a:solidFill>
                  <a:srgbClr val="FF0000"/>
                </a:solidFill>
              </a:rPr>
              <a:t> :</a:t>
            </a:r>
            <a:endParaRPr lang="en-US" sz="2800" b="1" dirty="0" smtClean="0">
              <a:solidFill>
                <a:srgbClr val="FF0000"/>
              </a:solidFill>
            </a:endParaRPr>
          </a:p>
        </p:txBody>
      </p:sp>
      <p:sp>
        <p:nvSpPr>
          <p:cNvPr id="11267" name="Rectangle 3"/>
          <p:cNvSpPr>
            <a:spLocks noGrp="1" noChangeArrowheads="1"/>
          </p:cNvSpPr>
          <p:nvPr>
            <p:ph type="body" idx="1"/>
          </p:nvPr>
        </p:nvSpPr>
        <p:spPr>
          <a:xfrm>
            <a:off x="762000" y="1371600"/>
            <a:ext cx="8153400" cy="4267200"/>
          </a:xfrm>
        </p:spPr>
        <p:txBody>
          <a:bodyPr>
            <a:normAutofit lnSpcReduction="10000"/>
          </a:bodyPr>
          <a:lstStyle/>
          <a:p>
            <a:pPr>
              <a:buFontTx/>
              <a:buNone/>
            </a:pPr>
            <a:r>
              <a:rPr lang="id-ID" sz="1900" smtClean="0"/>
              <a:t>1.	</a:t>
            </a:r>
            <a:r>
              <a:rPr lang="en-US" sz="1900" smtClean="0"/>
              <a:t>Mengembangkan rencana karir. Pikirkanlah mengenai apa yang akan kita lakukan dan langkah-langkah strategis apa yang dibutuhkan untuk melakukan hal-hal yang kita inginkan.</a:t>
            </a:r>
            <a:endParaRPr lang="id-ID" sz="1900" smtClean="0"/>
          </a:p>
          <a:p>
            <a:pPr>
              <a:buFontTx/>
              <a:buNone/>
            </a:pPr>
            <a:r>
              <a:rPr lang="en-US" sz="1900" smtClean="0"/>
              <a:t>2. </a:t>
            </a:r>
            <a:r>
              <a:rPr lang="id-ID" sz="1900" smtClean="0"/>
              <a:t>	</a:t>
            </a:r>
            <a:r>
              <a:rPr lang="en-US" sz="1900" smtClean="0"/>
              <a:t>Tinjaulah bakat atau kemampuan serta minat yang kita miliki. Pikirkan secara serius dan mendalam hal-hal yang kita sukai, mampu kita kerjakan dengan baik, serta nilai-nilai yang kita yakini kebenarannya.</a:t>
            </a:r>
            <a:endParaRPr lang="id-ID" sz="1900" smtClean="0"/>
          </a:p>
          <a:p>
            <a:pPr>
              <a:buFontTx/>
              <a:buNone/>
            </a:pPr>
            <a:r>
              <a:rPr lang="en-US" sz="1900" smtClean="0"/>
              <a:t>3.  Cobalah mencari tahu jenis-jenis karir atau pekerjaan yang mendekati dengan diri kita, yaitu sesuai bakat serta minat yang kita miliki, latar belakang pendidikan, kondisi kerja serta lingkungan yang kita harapkan, serta hal-hal lain yang akan memberikan kejelasan arah dan fokus karir/pekerjaan kita.</a:t>
            </a:r>
            <a:endParaRPr lang="id-ID" sz="1900" smtClean="0"/>
          </a:p>
          <a:p>
            <a:pPr>
              <a:buFontTx/>
              <a:buNone/>
            </a:pPr>
            <a:r>
              <a:rPr lang="en-US" sz="1900" smtClean="0"/>
              <a:t>4. </a:t>
            </a:r>
            <a:r>
              <a:rPr lang="id-ID" sz="1900" smtClean="0"/>
              <a:t>	</a:t>
            </a:r>
            <a:r>
              <a:rPr lang="en-US" sz="1900" smtClean="0"/>
              <a:t>Selanjutnya, bandingkanlah keterampilan dan minat yang kita miliki dengan jenis karir atau pekerjaan yang akan kita pilih. Jadi karir atau pekerjaan yang paling sesuai dan dekat dengan diri kita sangat mungkin menjadi karir atau pekerjaan kita di masa depan. </a:t>
            </a:r>
            <a:endParaRPr lang="id-ID" sz="1900" smtClean="0"/>
          </a:p>
          <a:p>
            <a:pPr>
              <a:buFontTx/>
              <a:buNone/>
            </a:pPr>
            <a:endParaRPr lang="id-ID" sz="190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533400" y="609600"/>
            <a:ext cx="8458200" cy="457200"/>
          </a:xfrm>
        </p:spPr>
        <p:txBody>
          <a:bodyPr>
            <a:normAutofit fontScale="90000"/>
          </a:bodyPr>
          <a:lstStyle/>
          <a:p>
            <a:pPr eaLnBrk="1" hangingPunct="1"/>
            <a:r>
              <a:rPr lang="en-US" sz="2800" b="1" dirty="0" smtClean="0">
                <a:solidFill>
                  <a:srgbClr val="FF0000"/>
                </a:solidFill>
              </a:rPr>
              <a:t>LANGKAH</a:t>
            </a:r>
            <a:r>
              <a:rPr lang="id-ID" sz="2800" b="1" dirty="0" smtClean="0">
                <a:solidFill>
                  <a:srgbClr val="FF0000"/>
                </a:solidFill>
              </a:rPr>
              <a:t>2</a:t>
            </a:r>
            <a:r>
              <a:rPr lang="en-US" sz="2800" b="1" dirty="0" smtClean="0">
                <a:solidFill>
                  <a:srgbClr val="FF0000"/>
                </a:solidFill>
              </a:rPr>
              <a:t> DALAM MERENCANAKAN KARIR</a:t>
            </a:r>
            <a:r>
              <a:rPr lang="id-ID" sz="2800" b="1" dirty="0" smtClean="0">
                <a:solidFill>
                  <a:srgbClr val="FF0000"/>
                </a:solidFill>
              </a:rPr>
              <a:t/>
            </a:r>
            <a:br>
              <a:rPr lang="id-ID" sz="2800" b="1" dirty="0" smtClean="0">
                <a:solidFill>
                  <a:srgbClr val="FF0000"/>
                </a:solidFill>
              </a:rPr>
            </a:br>
            <a:r>
              <a:rPr lang="en-GB" sz="2800" b="1" dirty="0" smtClean="0">
                <a:solidFill>
                  <a:srgbClr val="FF0000"/>
                </a:solidFill>
              </a:rPr>
              <a:t> :</a:t>
            </a:r>
            <a:endParaRPr lang="en-US" sz="2800" b="1" dirty="0" smtClean="0">
              <a:solidFill>
                <a:srgbClr val="FF0000"/>
              </a:solidFill>
            </a:endParaRPr>
          </a:p>
        </p:txBody>
      </p:sp>
      <p:sp>
        <p:nvSpPr>
          <p:cNvPr id="12291" name="Rectangle 3"/>
          <p:cNvSpPr>
            <a:spLocks noGrp="1" noChangeArrowheads="1"/>
          </p:cNvSpPr>
          <p:nvPr>
            <p:ph type="body" idx="1"/>
          </p:nvPr>
        </p:nvSpPr>
        <p:spPr>
          <a:xfrm>
            <a:off x="914400" y="1371600"/>
            <a:ext cx="7696200" cy="4267200"/>
          </a:xfrm>
        </p:spPr>
        <p:txBody>
          <a:bodyPr/>
          <a:lstStyle/>
          <a:p>
            <a:pPr>
              <a:buFontTx/>
              <a:buNone/>
            </a:pPr>
            <a:r>
              <a:rPr lang="id-ID" sz="2100" smtClean="0"/>
              <a:t>5.  </a:t>
            </a:r>
            <a:r>
              <a:rPr lang="en-US" sz="2100" smtClean="0"/>
              <a:t>Kembangkanlah tujuan karir/ pekerjaan yang kita pilih. Hal ini akan menjadi panduan yang sangat penting bagi kita untuk menyusun langkah-langkah strategis selanjutnya.</a:t>
            </a:r>
            <a:endParaRPr lang="id-ID" sz="2100" smtClean="0"/>
          </a:p>
          <a:p>
            <a:pPr>
              <a:buFontTx/>
              <a:buNone/>
            </a:pPr>
            <a:r>
              <a:rPr lang="en-US" sz="2100" smtClean="0"/>
              <a:t>6. </a:t>
            </a:r>
            <a:r>
              <a:rPr lang="id-ID" sz="2100" smtClean="0"/>
              <a:t>	</a:t>
            </a:r>
            <a:r>
              <a:rPr lang="en-US" sz="2100" smtClean="0"/>
              <a:t>Ikutilah pendidikan atau pelatihan yang mendekatkan kita dengan tujuan karir atau pekerjaan yang telah kita buat.</a:t>
            </a:r>
            <a:endParaRPr lang="id-ID" sz="2100" smtClean="0"/>
          </a:p>
          <a:p>
            <a:pPr>
              <a:buFontTx/>
              <a:buNone/>
            </a:pPr>
            <a:r>
              <a:rPr lang="en-US" sz="2100" smtClean="0"/>
              <a:t>7. </a:t>
            </a:r>
            <a:r>
              <a:rPr lang="id-ID" sz="2100" smtClean="0"/>
              <a:t>	</a:t>
            </a:r>
            <a:r>
              <a:rPr lang="en-US" sz="2100" smtClean="0"/>
              <a:t>Hal penting yang tidak boleh dilewatkan adalah masalah keuangan. Kita mungkin akan berfikir mengenai sumber-sumber dan besarnya uang yang kita butuhkan untuk mewujudkan karir kita.</a:t>
            </a:r>
            <a:endParaRPr lang="id-ID" sz="2100" smtClean="0"/>
          </a:p>
          <a:p>
            <a:pPr>
              <a:buFontTx/>
              <a:buNone/>
            </a:pPr>
            <a:r>
              <a:rPr lang="en-US" sz="2100" smtClean="0"/>
              <a:t>8. </a:t>
            </a:r>
            <a:r>
              <a:rPr lang="id-ID" sz="2100" smtClean="0"/>
              <a:t>	</a:t>
            </a:r>
            <a:r>
              <a:rPr lang="en-US" sz="2100" smtClean="0"/>
              <a:t>Cobalah minta nasehat dari beberapa sumber yang anda yakini dapat membantu anda memberikan penjelasan dan arahan megenai karir/pekerjaan pilihan anda.</a:t>
            </a:r>
            <a:endParaRPr lang="id-ID" sz="2100" smtClean="0"/>
          </a:p>
          <a:p>
            <a:pPr>
              <a:buFontTx/>
              <a:buNone/>
            </a:pPr>
            <a:endParaRPr lang="id-ID" sz="2100" smtClean="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a:off x="381000" y="457200"/>
            <a:ext cx="8458200" cy="457200"/>
          </a:xfrm>
        </p:spPr>
        <p:txBody>
          <a:bodyPr>
            <a:normAutofit fontScale="90000"/>
          </a:bodyPr>
          <a:lstStyle/>
          <a:p>
            <a:pPr algn="r" eaLnBrk="1" hangingPunct="1"/>
            <a:r>
              <a:rPr lang="id-ID" sz="2800" b="1" smtClean="0">
                <a:solidFill>
                  <a:srgbClr val="FF0000"/>
                </a:solidFill>
              </a:rPr>
              <a:t>RUMUS MEMILIH KARIER</a:t>
            </a:r>
            <a:r>
              <a:rPr lang="en-GB" sz="2800" b="1" smtClean="0">
                <a:solidFill>
                  <a:srgbClr val="FF0000"/>
                </a:solidFill>
              </a:rPr>
              <a:t> :</a:t>
            </a:r>
            <a:endParaRPr lang="en-US" sz="2800" b="1" smtClean="0">
              <a:solidFill>
                <a:srgbClr val="FF0000"/>
              </a:solidFill>
            </a:endParaRPr>
          </a:p>
        </p:txBody>
      </p:sp>
      <p:sp>
        <p:nvSpPr>
          <p:cNvPr id="13315" name="Rectangle 3"/>
          <p:cNvSpPr>
            <a:spLocks noGrp="1" noChangeArrowheads="1"/>
          </p:cNvSpPr>
          <p:nvPr>
            <p:ph type="body" idx="1"/>
          </p:nvPr>
        </p:nvSpPr>
        <p:spPr>
          <a:xfrm>
            <a:off x="914400" y="1371600"/>
            <a:ext cx="7696200" cy="4267200"/>
          </a:xfrm>
        </p:spPr>
        <p:txBody>
          <a:bodyPr/>
          <a:lstStyle/>
          <a:p>
            <a:r>
              <a:rPr lang="en-US" sz="2400" smtClean="0"/>
              <a:t>Richard leider, seorang konsultan karir dari Amerika Serikat, memiliki rumus moderen yang dapat mengkalkulasikan bagaimana kita dapat mewujudkan rencana karir di masa depan degan eektif dan gemilang. Rumus yang dimilikinya adalah sebagai berikut.</a:t>
            </a:r>
            <a:endParaRPr lang="id-ID" sz="2400" smtClean="0"/>
          </a:p>
          <a:p>
            <a:r>
              <a:rPr lang="en-US" sz="2400" b="1" smtClean="0"/>
              <a:t>Karier = T + 2P + E + V</a:t>
            </a:r>
            <a:endParaRPr lang="id-ID" sz="2400" smtClean="0"/>
          </a:p>
          <a:p>
            <a:pPr>
              <a:buFontTx/>
              <a:buNone/>
            </a:pPr>
            <a:r>
              <a:rPr lang="id-ID" sz="2400" smtClean="0"/>
              <a:t>	</a:t>
            </a:r>
            <a:r>
              <a:rPr lang="en-US" sz="2400" smtClean="0"/>
              <a:t>T 	: Talent / Bakat</a:t>
            </a:r>
            <a:endParaRPr lang="id-ID" sz="2400" smtClean="0"/>
          </a:p>
          <a:p>
            <a:pPr>
              <a:buFontTx/>
              <a:buNone/>
            </a:pPr>
            <a:r>
              <a:rPr lang="id-ID" sz="2400" smtClean="0"/>
              <a:t>	</a:t>
            </a:r>
            <a:r>
              <a:rPr lang="en-US" sz="2400" smtClean="0"/>
              <a:t>2P 	: Passion dan Purpose</a:t>
            </a:r>
            <a:endParaRPr lang="id-ID" sz="2400" smtClean="0"/>
          </a:p>
          <a:p>
            <a:pPr>
              <a:buFontTx/>
              <a:buNone/>
            </a:pPr>
            <a:r>
              <a:rPr lang="id-ID" sz="2400" smtClean="0"/>
              <a:t>	</a:t>
            </a:r>
            <a:r>
              <a:rPr lang="en-US" sz="2400" smtClean="0"/>
              <a:t>E 	: Environment</a:t>
            </a:r>
            <a:endParaRPr lang="id-ID" sz="2400" smtClean="0"/>
          </a:p>
          <a:p>
            <a:pPr>
              <a:buFontTx/>
              <a:buNone/>
            </a:pPr>
            <a:r>
              <a:rPr lang="id-ID" sz="2400" smtClean="0"/>
              <a:t>	</a:t>
            </a:r>
            <a:r>
              <a:rPr lang="en-US" sz="2400" smtClean="0"/>
              <a:t>V 	: Vision</a:t>
            </a:r>
            <a:endParaRPr lang="id-ID" sz="2400" smtClean="0"/>
          </a:p>
          <a:p>
            <a:pPr>
              <a:buFontTx/>
              <a:buNone/>
            </a:pPr>
            <a:endParaRPr lang="id-ID" sz="2100" smtClean="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381000" y="457200"/>
            <a:ext cx="8458200" cy="457200"/>
          </a:xfrm>
        </p:spPr>
        <p:txBody>
          <a:bodyPr>
            <a:normAutofit fontScale="90000"/>
          </a:bodyPr>
          <a:lstStyle/>
          <a:p>
            <a:pPr algn="r" eaLnBrk="1" hangingPunct="1"/>
            <a:r>
              <a:rPr lang="id-ID" sz="2800" b="1" dirty="0" smtClean="0">
                <a:solidFill>
                  <a:srgbClr val="FF0000"/>
                </a:solidFill>
              </a:rPr>
              <a:t>RUMUS MEMILIH KARIER</a:t>
            </a:r>
            <a:r>
              <a:rPr lang="en-GB" sz="2800" b="1" dirty="0" smtClean="0">
                <a:solidFill>
                  <a:srgbClr val="FF0000"/>
                </a:solidFill>
              </a:rPr>
              <a:t> :</a:t>
            </a:r>
            <a:endParaRPr lang="en-US" sz="2800" b="1" dirty="0" smtClean="0">
              <a:solidFill>
                <a:srgbClr val="FF0000"/>
              </a:solidFill>
            </a:endParaRPr>
          </a:p>
        </p:txBody>
      </p:sp>
      <p:sp>
        <p:nvSpPr>
          <p:cNvPr id="14339" name="Rectangle 3"/>
          <p:cNvSpPr>
            <a:spLocks noGrp="1" noChangeArrowheads="1"/>
          </p:cNvSpPr>
          <p:nvPr>
            <p:ph type="body" idx="1"/>
          </p:nvPr>
        </p:nvSpPr>
        <p:spPr>
          <a:xfrm>
            <a:off x="914400" y="1371600"/>
            <a:ext cx="7696200" cy="4267200"/>
          </a:xfrm>
        </p:spPr>
        <p:txBody>
          <a:bodyPr/>
          <a:lstStyle/>
          <a:p>
            <a:r>
              <a:rPr lang="en-US" sz="2100" b="1" smtClean="0"/>
              <a:t>T  yang berarti </a:t>
            </a:r>
            <a:r>
              <a:rPr lang="en-US" sz="2100" b="1" i="1" smtClean="0"/>
              <a:t>talent</a:t>
            </a:r>
            <a:r>
              <a:rPr lang="en-US" sz="2100" b="1" smtClean="0"/>
              <a:t> atau bakat.</a:t>
            </a:r>
            <a:endParaRPr lang="id-ID" sz="2100" smtClean="0"/>
          </a:p>
          <a:p>
            <a:pPr>
              <a:buFontTx/>
              <a:buNone/>
            </a:pPr>
            <a:r>
              <a:rPr lang="id-ID" sz="2100" smtClean="0"/>
              <a:t>	</a:t>
            </a:r>
            <a:r>
              <a:rPr lang="en-US" sz="2100" smtClean="0"/>
              <a:t>Untuk mengetahui arah karir dan profesi yang cocok untuk kita jalani dimasa depan, cobalah mendeteksi apa saja kelebihan dan kelemahan yang kita miliki. </a:t>
            </a:r>
            <a:r>
              <a:rPr lang="id-ID" sz="2100" smtClean="0"/>
              <a:t> </a:t>
            </a:r>
          </a:p>
          <a:p>
            <a:r>
              <a:rPr lang="en-US" sz="2100" b="1" smtClean="0"/>
              <a:t>2P yaitu Passion dan Purpose, atau keinginan dan tujuan</a:t>
            </a:r>
            <a:r>
              <a:rPr lang="en-US" sz="2100" smtClean="0"/>
              <a:t>. </a:t>
            </a:r>
            <a:endParaRPr lang="id-ID" sz="2100" smtClean="0"/>
          </a:p>
          <a:p>
            <a:pPr>
              <a:buFontTx/>
              <a:buNone/>
            </a:pPr>
            <a:r>
              <a:rPr lang="id-ID" sz="2100" smtClean="0"/>
              <a:t>	</a:t>
            </a:r>
            <a:r>
              <a:rPr lang="en-US" sz="2100" smtClean="0"/>
              <a:t>Maksudnya, dalam meilih sebuah karir, diperlukan adanya gairan atau keinginan yang kuat untuk menggapai karir tersebut dengan maksimal. Selain itu, dibutuhkan pula tujuan dan arah yang jelas, agar pencapaian karir dimasa depan tidak salah arah. Kedua elemen ini membutuhkan kerja keras dan pengenalan diri yang mendalam agar tujuan karir yang akan dicapai dapat diarahkan dengan benar.</a:t>
            </a:r>
            <a:endParaRPr lang="id-ID" sz="210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a:xfrm>
            <a:off x="381000" y="457200"/>
            <a:ext cx="8458200" cy="457200"/>
          </a:xfrm>
        </p:spPr>
        <p:txBody>
          <a:bodyPr>
            <a:normAutofit fontScale="90000"/>
          </a:bodyPr>
          <a:lstStyle/>
          <a:p>
            <a:pPr algn="r" eaLnBrk="1" hangingPunct="1"/>
            <a:r>
              <a:rPr lang="id-ID" sz="2800" b="1" smtClean="0">
                <a:solidFill>
                  <a:srgbClr val="FF0000"/>
                </a:solidFill>
              </a:rPr>
              <a:t>RUMUS MEMILIH KARIER</a:t>
            </a:r>
            <a:r>
              <a:rPr lang="en-GB" sz="2800" b="1" smtClean="0">
                <a:solidFill>
                  <a:srgbClr val="FF0000"/>
                </a:solidFill>
              </a:rPr>
              <a:t> :</a:t>
            </a:r>
            <a:endParaRPr lang="en-US" sz="2800" b="1" smtClean="0">
              <a:solidFill>
                <a:srgbClr val="FF0000"/>
              </a:solidFill>
            </a:endParaRPr>
          </a:p>
        </p:txBody>
      </p:sp>
      <p:sp>
        <p:nvSpPr>
          <p:cNvPr id="15363" name="Rectangle 3"/>
          <p:cNvSpPr>
            <a:spLocks noGrp="1" noChangeArrowheads="1"/>
          </p:cNvSpPr>
          <p:nvPr>
            <p:ph type="body" idx="1"/>
          </p:nvPr>
        </p:nvSpPr>
        <p:spPr>
          <a:xfrm>
            <a:off x="533400" y="1371600"/>
            <a:ext cx="8077200" cy="4267200"/>
          </a:xfrm>
        </p:spPr>
        <p:txBody>
          <a:bodyPr>
            <a:normAutofit fontScale="92500"/>
          </a:bodyPr>
          <a:lstStyle/>
          <a:p>
            <a:r>
              <a:rPr lang="en-US" sz="2000" b="1" smtClean="0"/>
              <a:t>E atau Environment (lingkungan). </a:t>
            </a:r>
            <a:endParaRPr lang="id-ID" sz="2000" smtClean="0"/>
          </a:p>
          <a:p>
            <a:pPr>
              <a:buFontTx/>
              <a:buNone/>
            </a:pPr>
            <a:r>
              <a:rPr lang="id-ID" sz="2000" smtClean="0"/>
              <a:t>	</a:t>
            </a:r>
            <a:r>
              <a:rPr lang="en-US" sz="2000" smtClean="0"/>
              <a:t>Masa remaja merupakan fase dimana kita sangat membutuhkan lingkungan sekitar untuk dapat mengembangkan kepribadian dan emosi. Lingkungan sekitar kita dapat berupa lingkungan keluarga, sekolah, atau tempat bermain. Dalam lingkungan sekitar, seseorang dapat mengasah bakat dan minatnya sedemikian rupa sehingga dapat menggapai karir yang direncanakan. Lingkungan sekitar menjadi tempat belajar dan aktualisasi diri. </a:t>
            </a:r>
            <a:endParaRPr lang="id-ID" sz="2000" smtClean="0"/>
          </a:p>
          <a:p>
            <a:r>
              <a:rPr lang="en-US" sz="2000" b="1" smtClean="0"/>
              <a:t>V atau </a:t>
            </a:r>
            <a:r>
              <a:rPr lang="en-US" sz="2000" b="1" i="1" smtClean="0"/>
              <a:t>Vision</a:t>
            </a:r>
            <a:r>
              <a:rPr lang="en-US" sz="2000" b="1" smtClean="0"/>
              <a:t> yang berarti pandangan (visi). </a:t>
            </a:r>
            <a:endParaRPr lang="id-ID" sz="2000" smtClean="0"/>
          </a:p>
          <a:p>
            <a:pPr>
              <a:buFontTx/>
              <a:buNone/>
            </a:pPr>
            <a:r>
              <a:rPr lang="id-ID" sz="2000" smtClean="0"/>
              <a:t>	</a:t>
            </a:r>
            <a:r>
              <a:rPr lang="en-US" sz="2000" smtClean="0"/>
              <a:t>Leider melihat bahwa dengan menerapkan pola visioning atau memandang jauh ke masa depan, kita akan dapat mengetahui bentuk-bentuk karir yang akan dicapai. Untuk menciptakan sebuah visi yang baik, langkah pertama adalah menggali potensi diri dan membuat perencanaan bagaimana memanfaatkan potensi tersebut untuk meraih karir yang dicita-citakan.</a:t>
            </a:r>
            <a:endParaRPr lang="id-ID" sz="200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2737</TotalTime>
  <Words>660</Words>
  <Application>Microsoft Office PowerPoint</Application>
  <PresentationFormat>On-screen Show (4:3)</PresentationFormat>
  <Paragraphs>80</Paragraphs>
  <Slides>17</Slides>
  <Notes>12</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Office Theme</vt:lpstr>
      <vt:lpstr>Slide 1</vt:lpstr>
      <vt:lpstr>Slide 2</vt:lpstr>
      <vt:lpstr>Slide 3</vt:lpstr>
      <vt:lpstr>Slide 4</vt:lpstr>
      <vt:lpstr>Slide 5</vt:lpstr>
      <vt:lpstr>Slide 6</vt:lpstr>
      <vt:lpstr>3 (TIGA) PENGERTIAN KARIR YANG BERBEDA ; </vt:lpstr>
      <vt:lpstr>PERENCANAAN KARIER</vt:lpstr>
      <vt:lpstr>ALASAN MENGADAKAN PERENCANAAN KARIR </vt:lpstr>
      <vt:lpstr>MENGAPA PERENCANAAN KARIR PENTING</vt:lpstr>
      <vt:lpstr>MANFAAT PERENCANAAN KARIR</vt:lpstr>
      <vt:lpstr>KEBERHASILAN KARIR DIPENGARUHI OLEH :</vt:lpstr>
      <vt:lpstr>LANGKAH2 DALAM MERENCANAKAN KARIR  :</vt:lpstr>
      <vt:lpstr>LANGKAH2 DALAM MERENCANAKAN KARIR  :</vt:lpstr>
      <vt:lpstr>RUMUS MEMILIH KARIER :</vt:lpstr>
      <vt:lpstr>RUMUS MEMILIH KARIER :</vt:lpstr>
      <vt:lpstr>RUMUS MEMILIH KARIER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ok</dc:creator>
  <cp:lastModifiedBy>ok</cp:lastModifiedBy>
  <cp:revision>57</cp:revision>
  <dcterms:created xsi:type="dcterms:W3CDTF">2016-07-21T12:45:39Z</dcterms:created>
  <dcterms:modified xsi:type="dcterms:W3CDTF">2016-07-24T22:37:44Z</dcterms:modified>
</cp:coreProperties>
</file>